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9" r:id="rId73"/>
    <p:sldId id="330" r:id="rId74"/>
    <p:sldId id="331" r:id="rId75"/>
    <p:sldId id="332" r:id="rId76"/>
    <p:sldId id="328" r:id="rId77"/>
    <p:sldId id="333" r:id="rId78"/>
    <p:sldId id="334" r:id="rId79"/>
    <p:sldId id="335" r:id="rId80"/>
    <p:sldId id="336" r:id="rId81"/>
    <p:sldId id="337" r:id="rId82"/>
    <p:sldId id="338" r:id="rId83"/>
    <p:sldId id="339" r:id="rId84"/>
    <p:sldId id="340" r:id="rId8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703BCB6E-EC85-42A0-BF49-CE591587C28A}" type="datetimeFigureOut">
              <a:rPr lang="es-ES" smtClean="0"/>
              <a:t>05/11/2020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13025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03BCB6E-EC85-42A0-BF49-CE591587C28A}" type="datetimeFigureOut">
              <a:rPr lang="es-ES" smtClean="0"/>
              <a:t>05/11/2020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740627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03BCB6E-EC85-42A0-BF49-CE591587C28A}" type="datetimeFigureOut">
              <a:rPr lang="es-ES" smtClean="0"/>
              <a:t>05/11/2020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4057642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03BCB6E-EC85-42A0-BF49-CE591587C28A}" type="datetimeFigureOut">
              <a:rPr lang="es-ES" smtClean="0"/>
              <a:t>05/11/2020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418541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703BCB6E-EC85-42A0-BF49-CE591587C28A}" type="datetimeFigureOut">
              <a:rPr lang="es-ES" smtClean="0"/>
              <a:t>05/11/2020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163627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703BCB6E-EC85-42A0-BF49-CE591587C28A}" type="datetimeFigureOut">
              <a:rPr lang="es-ES" smtClean="0"/>
              <a:t>05/11/2020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194995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703BCB6E-EC85-42A0-BF49-CE591587C28A}" type="datetimeFigureOut">
              <a:rPr lang="es-ES" smtClean="0"/>
              <a:t>05/11/2020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338822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703BCB6E-EC85-42A0-BF49-CE591587C28A}" type="datetimeFigureOut">
              <a:rPr lang="es-ES" smtClean="0"/>
              <a:t>05/11/2020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79922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03BCB6E-EC85-42A0-BF49-CE591587C28A}" type="datetimeFigureOut">
              <a:rPr lang="es-ES" smtClean="0"/>
              <a:t>05/11/2020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3618001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03BCB6E-EC85-42A0-BF49-CE591587C28A}" type="datetimeFigureOut">
              <a:rPr lang="es-ES" smtClean="0"/>
              <a:t>05/11/2020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27486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03BCB6E-EC85-42A0-BF49-CE591587C28A}" type="datetimeFigureOut">
              <a:rPr lang="es-ES" smtClean="0"/>
              <a:t>05/11/2020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009430-12C5-4742-A153-8D8D33BEA33D}" type="slidenum">
              <a:rPr lang="es-ES" smtClean="0"/>
              <a:t>‹Nº›</a:t>
            </a:fld>
            <a:endParaRPr lang="es-ES"/>
          </a:p>
        </p:txBody>
      </p:sp>
    </p:spTree>
    <p:extLst>
      <p:ext uri="{BB962C8B-B14F-4D97-AF65-F5344CB8AC3E}">
        <p14:creationId xmlns:p14="http://schemas.microsoft.com/office/powerpoint/2010/main" val="708061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BCB6E-EC85-42A0-BF49-CE591587C28A}" type="datetimeFigureOut">
              <a:rPr lang="es-ES" smtClean="0"/>
              <a:t>05/11/2020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09430-12C5-4742-A153-8D8D33BEA33D}" type="slidenum">
              <a:rPr lang="es-ES" smtClean="0"/>
              <a:t>‹Nº›</a:t>
            </a:fld>
            <a:endParaRPr lang="es-ES"/>
          </a:p>
        </p:txBody>
      </p:sp>
    </p:spTree>
    <p:extLst>
      <p:ext uri="{BB962C8B-B14F-4D97-AF65-F5344CB8AC3E}">
        <p14:creationId xmlns:p14="http://schemas.microsoft.com/office/powerpoint/2010/main" val="949553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ISO_3166-1-alpha-2#Officially_assigned_code_elements" TargetMode="External"/><Relationship Id="rId2" Type="http://schemas.openxmlformats.org/officeDocument/2006/relationships/hyperlink" Target="http://www.loc.gov/standards/iso639-2/php/code_list.php" TargetMode="Externa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611" y="2060993"/>
            <a:ext cx="7873016" cy="4190476"/>
          </a:xfrm>
          <a:prstGeom prst="rect">
            <a:avLst/>
          </a:prstGeom>
        </p:spPr>
      </p:pic>
      <p:sp>
        <p:nvSpPr>
          <p:cNvPr id="3" name="Rectángulo 2"/>
          <p:cNvSpPr/>
          <p:nvPr/>
        </p:nvSpPr>
        <p:spPr>
          <a:xfrm>
            <a:off x="3293640" y="1360379"/>
            <a:ext cx="4690323" cy="369332"/>
          </a:xfrm>
          <a:prstGeom prst="rect">
            <a:avLst/>
          </a:prstGeom>
        </p:spPr>
        <p:txBody>
          <a:bodyPr wrap="none">
            <a:spAutoFit/>
          </a:bodyPr>
          <a:lstStyle/>
          <a:p>
            <a:r>
              <a:rPr lang="es-ES" dirty="0" smtClean="0"/>
              <a:t>Programación multimedia y dispositivos móviles</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41" y="171847"/>
            <a:ext cx="2362200" cy="857250"/>
          </a:xfrm>
          <a:prstGeom prst="rect">
            <a:avLst/>
          </a:prstGeom>
        </p:spPr>
      </p:pic>
      <p:sp>
        <p:nvSpPr>
          <p:cNvPr id="5" name="Rectángulo 4"/>
          <p:cNvSpPr/>
          <p:nvPr/>
        </p:nvSpPr>
        <p:spPr>
          <a:xfrm>
            <a:off x="2662466" y="443753"/>
            <a:ext cx="6167074" cy="707886"/>
          </a:xfrm>
          <a:prstGeom prst="rect">
            <a:avLst/>
          </a:prstGeom>
        </p:spPr>
        <p:txBody>
          <a:bodyPr wrap="none">
            <a:spAutoFit/>
          </a:bodyPr>
          <a:lstStyle/>
          <a:p>
            <a:pPr algn="ctr"/>
            <a:r>
              <a:rPr lang="es-ES" sz="4000" i="0" dirty="0" smtClean="0">
                <a:ln w="0"/>
                <a:effectLst>
                  <a:outerShdw blurRad="38100" dist="19050" dir="2700000" algn="tl" rotWithShape="0">
                    <a:schemeClr val="dk1">
                      <a:alpha val="40000"/>
                    </a:schemeClr>
                  </a:outerShdw>
                </a:effectLst>
                <a:latin typeface="Playfair Display"/>
              </a:rPr>
              <a:t>DAM GRADO SUPERIOR</a:t>
            </a:r>
            <a:endParaRPr lang="es-ES" sz="4000" i="0" dirty="0">
              <a:ln w="0"/>
              <a:effectLst>
                <a:outerShdw blurRad="38100" dist="19050" dir="2700000" algn="tl" rotWithShape="0">
                  <a:schemeClr val="dk1">
                    <a:alpha val="40000"/>
                  </a:schemeClr>
                </a:outerShdw>
              </a:effectLst>
              <a:latin typeface="Playfair Display"/>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4627" y="4528297"/>
            <a:ext cx="1143000" cy="1028700"/>
          </a:xfrm>
          <a:prstGeom prst="rect">
            <a:avLst/>
          </a:prstGeom>
        </p:spPr>
      </p:pic>
    </p:spTree>
    <p:extLst>
      <p:ext uri="{BB962C8B-B14F-4D97-AF65-F5344CB8AC3E}">
        <p14:creationId xmlns:p14="http://schemas.microsoft.com/office/powerpoint/2010/main" val="197435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31577" y="125523"/>
            <a:ext cx="9161929"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Presionamos el botón que aparece al lado de donde ingresamos el texto y en este diálogo procedemos a elegir la opción de "New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Value</a:t>
            </a:r>
            <a:r>
              <a:rPr lang="es-ES" b="0" i="0" dirty="0" smtClean="0">
                <a:solidFill>
                  <a:srgbClr val="333333"/>
                </a:solidFill>
                <a:effectLst/>
                <a:latin typeface="arial" panose="020B0604020202020204" pitchFamily="34" charset="0"/>
              </a:rPr>
              <a:t>":</a:t>
            </a:r>
            <a:endParaRPr lang="es-ES" dirty="0"/>
          </a:p>
        </p:txBody>
      </p:sp>
      <p:pic>
        <p:nvPicPr>
          <p:cNvPr id="9218"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399" y="920097"/>
            <a:ext cx="6486525" cy="578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6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86753" y="251029"/>
            <a:ext cx="7360023"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Finalmente es este diálogo procedemos a especificar el nombre de la constante, el valor y en "File </a:t>
            </a:r>
            <a:r>
              <a:rPr lang="es-ES" b="0" i="0" dirty="0" err="1" smtClean="0">
                <a:solidFill>
                  <a:srgbClr val="333333"/>
                </a:solidFill>
                <a:effectLst/>
                <a:latin typeface="arial" panose="020B0604020202020204" pitchFamily="34" charset="0"/>
              </a:rPr>
              <a:t>Name</a:t>
            </a:r>
            <a:r>
              <a:rPr lang="es-ES" b="0" i="0" dirty="0" smtClean="0">
                <a:solidFill>
                  <a:srgbClr val="333333"/>
                </a:solidFill>
                <a:effectLst/>
                <a:latin typeface="arial" panose="020B0604020202020204" pitchFamily="34" charset="0"/>
              </a:rPr>
              <a:t>" elegimos el archivo strings.xml:</a:t>
            </a:r>
            <a:endParaRPr lang="es-ES" dirty="0"/>
          </a:p>
        </p:txBody>
      </p:sp>
      <p:pic>
        <p:nvPicPr>
          <p:cNvPr id="10242"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292" y="1010211"/>
            <a:ext cx="614362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11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693" y="834642"/>
            <a:ext cx="4446495" cy="2031325"/>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Crearemos ahora la interfaz visual propuesta por el problema planteado al principio de este concepto. Disponiendo dos controles de tipo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un </a:t>
            </a:r>
            <a:r>
              <a:rPr lang="es-ES" b="0" i="0" dirty="0" err="1" smtClean="0">
                <a:solidFill>
                  <a:srgbClr val="333333"/>
                </a:solidFill>
                <a:effectLst/>
                <a:latin typeface="arial" panose="020B0604020202020204" pitchFamily="34" charset="0"/>
              </a:rPr>
              <a:t>RadioGroup</a:t>
            </a:r>
            <a:r>
              <a:rPr lang="es-ES" b="0" i="0" dirty="0" smtClean="0">
                <a:solidFill>
                  <a:srgbClr val="333333"/>
                </a:solidFill>
                <a:effectLst/>
                <a:latin typeface="arial" panose="020B0604020202020204" pitchFamily="34" charset="0"/>
              </a:rPr>
              <a:t> con dos </a:t>
            </a:r>
            <a:r>
              <a:rPr lang="es-ES" b="0" i="0" dirty="0" err="1" smtClean="0">
                <a:solidFill>
                  <a:srgbClr val="333333"/>
                </a:solidFill>
                <a:effectLst/>
                <a:latin typeface="arial" panose="020B0604020202020204" pitchFamily="34" charset="0"/>
              </a:rPr>
              <a:t>RadioButton</a:t>
            </a:r>
            <a:r>
              <a:rPr lang="es-ES" b="0" i="0" dirty="0" smtClean="0">
                <a:solidFill>
                  <a:srgbClr val="333333"/>
                </a:solidFill>
                <a:effectLst/>
                <a:latin typeface="arial" panose="020B0604020202020204" pitchFamily="34" charset="0"/>
              </a:rPr>
              <a:t>, un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y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donde se muestra el resultado de la operación:</a:t>
            </a:r>
            <a:endParaRPr lang="es-ES" dirty="0"/>
          </a:p>
        </p:txBody>
      </p:sp>
      <p:pic>
        <p:nvPicPr>
          <p:cNvPr id="1126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1316" y="330210"/>
            <a:ext cx="6433483" cy="619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54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74376" y="182067"/>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Ahora si crearemos los mensajes que mostrarán los dos </a:t>
            </a:r>
            <a:r>
              <a:rPr lang="es-ES" b="0" i="0" dirty="0" err="1" smtClean="0">
                <a:solidFill>
                  <a:srgbClr val="333333"/>
                </a:solidFill>
                <a:effectLst/>
                <a:latin typeface="arial" panose="020B0604020202020204" pitchFamily="34" charset="0"/>
              </a:rPr>
              <a:t>RadioButton</a:t>
            </a:r>
            <a:r>
              <a:rPr lang="es-ES" b="0" i="0" dirty="0" smtClean="0">
                <a:solidFill>
                  <a:srgbClr val="333333"/>
                </a:solidFill>
                <a:effectLst/>
                <a:latin typeface="arial" panose="020B0604020202020204" pitchFamily="34" charset="0"/>
              </a:rPr>
              <a:t> y el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Para esto seleccionamos el archivo </a:t>
            </a:r>
            <a:r>
              <a:rPr lang="es-ES" b="0" i="0" dirty="0" err="1" smtClean="0">
                <a:solidFill>
                  <a:srgbClr val="333333"/>
                </a:solidFill>
                <a:effectLst/>
                <a:latin typeface="arial" panose="020B0604020202020204" pitchFamily="34" charset="0"/>
              </a:rPr>
              <a:t>strings</a:t>
            </a:r>
            <a:r>
              <a:rPr lang="es-ES" b="0" i="0" dirty="0" smtClean="0">
                <a:solidFill>
                  <a:srgbClr val="333333"/>
                </a:solidFill>
                <a:effectLst/>
                <a:latin typeface="arial" panose="020B0604020202020204" pitchFamily="34" charset="0"/>
              </a:rPr>
              <a:t> y procedemos a crear las tres constantes (de la primera o segunda forma creamos las tres constantes):</a:t>
            </a:r>
            <a:endParaRPr lang="es-ES" dirty="0"/>
          </a:p>
        </p:txBody>
      </p:sp>
      <p:pic>
        <p:nvPicPr>
          <p:cNvPr id="12290"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199" y="1551819"/>
            <a:ext cx="7991475"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921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2046" y="216078"/>
            <a:ext cx="4975413"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debemos asociar estas constantes a los controles visuales. Seleccionamos el archivo activity_main.xml y seleccionamos primero el primer </a:t>
            </a:r>
            <a:r>
              <a:rPr lang="es-ES" b="0" i="0" dirty="0" err="1" smtClean="0">
                <a:solidFill>
                  <a:srgbClr val="333333"/>
                </a:solidFill>
                <a:effectLst/>
                <a:latin typeface="arial" panose="020B0604020202020204" pitchFamily="34" charset="0"/>
              </a:rPr>
              <a:t>RadioButton</a:t>
            </a:r>
            <a:r>
              <a:rPr lang="es-ES" b="0" i="0" dirty="0" smtClean="0">
                <a:solidFill>
                  <a:srgbClr val="333333"/>
                </a:solidFill>
                <a:effectLst/>
                <a:latin typeface="arial" panose="020B0604020202020204" pitchFamily="34" charset="0"/>
              </a:rPr>
              <a:t> y buscamos la propiedad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presionamos el botón que aparece a la derecha:</a:t>
            </a:r>
            <a:endParaRPr lang="es-ES" dirty="0"/>
          </a:p>
        </p:txBody>
      </p:sp>
      <p:pic>
        <p:nvPicPr>
          <p:cNvPr id="13314"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116" y="98612"/>
            <a:ext cx="6254189" cy="658457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42046" y="2289646"/>
            <a:ext cx="4975413" cy="4247317"/>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En este diálogo seleccionamos la constante de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que acabamos de crear ("</a:t>
            </a:r>
            <a:r>
              <a:rPr lang="es-ES" b="0" i="0" dirty="0" err="1" smtClean="0">
                <a:solidFill>
                  <a:srgbClr val="333333"/>
                </a:solidFill>
                <a:effectLst/>
                <a:latin typeface="arial" panose="020B0604020202020204" pitchFamily="34" charset="0"/>
              </a:rPr>
              <a:t>radiosuma</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Lo mismo hacemos para asociar las constantes para el segundo </a:t>
            </a:r>
            <a:r>
              <a:rPr lang="es-ES" b="0" i="0" dirty="0" err="1" smtClean="0">
                <a:solidFill>
                  <a:srgbClr val="333333"/>
                </a:solidFill>
                <a:effectLst/>
                <a:latin typeface="arial" panose="020B0604020202020204" pitchFamily="34" charset="0"/>
              </a:rPr>
              <a:t>RadioButton</a:t>
            </a:r>
            <a:r>
              <a:rPr lang="es-ES" b="0" i="0" dirty="0" smtClean="0">
                <a:solidFill>
                  <a:srgbClr val="333333"/>
                </a:solidFill>
                <a:effectLst/>
                <a:latin typeface="arial" panose="020B0604020202020204" pitchFamily="34" charset="0"/>
              </a:rPr>
              <a:t> y el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de operar. Es decir las propiedades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del radio1Button2 debe quedar con el valor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a:t>
            </a:r>
            <a:r>
              <a:rPr lang="es-ES" b="0" i="0" dirty="0" err="1" smtClean="0">
                <a:solidFill>
                  <a:srgbClr val="333333"/>
                </a:solidFill>
                <a:effectLst/>
                <a:latin typeface="arial" panose="020B0604020202020204" pitchFamily="34" charset="0"/>
              </a:rPr>
              <a:t>radioresta</a:t>
            </a:r>
            <a:r>
              <a:rPr lang="es-ES" b="0" i="0" dirty="0" smtClean="0">
                <a:solidFill>
                  <a:srgbClr val="333333"/>
                </a:solidFill>
                <a:effectLst/>
                <a:latin typeface="arial" panose="020B0604020202020204" pitchFamily="34" charset="0"/>
              </a:rPr>
              <a:t>" y el valor de la propiedad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del objeto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debe ser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a:t>
            </a:r>
            <a:r>
              <a:rPr lang="es-ES" b="0" i="0" dirty="0" err="1" smtClean="0">
                <a:solidFill>
                  <a:srgbClr val="333333"/>
                </a:solidFill>
                <a:effectLst/>
                <a:latin typeface="arial" panose="020B0604020202020204" pitchFamily="34" charset="0"/>
              </a:rPr>
              <a:t>botonoperacion</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Como vemos cuando asociamos las propiedades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de los controles con las constantes automáticamente vemos en pantalla que los textos de los controles se actualizan con los valores almacenados en dichas constantes.</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212077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9270" y="264930"/>
            <a:ext cx="4446495" cy="1477328"/>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Para que funcione nuestro programa inicializamos la propiedad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con el método que sumará o restará (llamado operar):</a:t>
            </a:r>
          </a:p>
          <a:p>
            <a:pPr algn="just"/>
            <a:r>
              <a:rPr lang="es-ES" b="0" i="0" dirty="0" smtClean="0">
                <a:solidFill>
                  <a:srgbClr val="333333"/>
                </a:solidFill>
                <a:effectLst/>
                <a:latin typeface="arial" panose="020B0604020202020204" pitchFamily="34" charset="0"/>
              </a:rPr>
              <a:t>El código fuente del programa será:</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5133732" y="0"/>
            <a:ext cx="5689712" cy="6858000"/>
          </a:xfrm>
          <a:prstGeom prst="rect">
            <a:avLst/>
          </a:prstGeom>
        </p:spPr>
      </p:pic>
    </p:spTree>
    <p:extLst>
      <p:ext uri="{BB962C8B-B14F-4D97-AF65-F5344CB8AC3E}">
        <p14:creationId xmlns:p14="http://schemas.microsoft.com/office/powerpoint/2010/main" val="3176596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0672" y="770075"/>
            <a:ext cx="539121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resultado final del programa en el dispositivo es:</a:t>
            </a:r>
            <a:endParaRPr lang="es-ES" dirty="0"/>
          </a:p>
        </p:txBody>
      </p:sp>
      <p:pic>
        <p:nvPicPr>
          <p:cNvPr id="14338"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207" y="214263"/>
            <a:ext cx="3400425"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9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04992" y="251364"/>
            <a:ext cx="4775666"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Internacionalización y archivo strings.xml</a:t>
            </a:r>
            <a:endParaRPr lang="es-ES" b="1" i="0" dirty="0">
              <a:solidFill>
                <a:srgbClr val="333333"/>
              </a:solidFill>
              <a:effectLst/>
              <a:latin typeface="Arial" panose="020B0604020202020204" pitchFamily="34" charset="0"/>
            </a:endParaRPr>
          </a:p>
        </p:txBody>
      </p:sp>
      <p:sp>
        <p:nvSpPr>
          <p:cNvPr id="3" name="Rectángulo 2"/>
          <p:cNvSpPr/>
          <p:nvPr/>
        </p:nvSpPr>
        <p:spPr>
          <a:xfrm>
            <a:off x="283650" y="1209852"/>
            <a:ext cx="5023456" cy="4247317"/>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La internacionalización de un programa en Android se resuelve implementando varios archivos strings.xml (uno por cada idioma que necesitemos implementar)</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Crear un nuevo proyecto llamado Proyecto045 y confeccionar el mismo problema del concepto anterior (Proyecto044) donde estudiamos el archivo strings.xml.</a:t>
            </a:r>
            <a:br>
              <a:rPr lang="es-ES" b="0" i="0" dirty="0" smtClean="0">
                <a:solidFill>
                  <a:srgbClr val="333333"/>
                </a:solidFill>
                <a:effectLst/>
                <a:latin typeface="arial" panose="020B0604020202020204" pitchFamily="34" charset="0"/>
              </a:rPr>
            </a:br>
            <a:r>
              <a:rPr lang="es-ES" b="0" i="0" dirty="0" smtClean="0">
                <a:solidFill>
                  <a:srgbClr val="333333"/>
                </a:solidFill>
                <a:effectLst/>
                <a:latin typeface="arial" panose="020B0604020202020204" pitchFamily="34" charset="0"/>
              </a:rPr>
              <a:t>Ahora haremos que muestre su interfaz en castellano o ingles según la configuración del idioma seleccionado en el dispositivo.</a:t>
            </a:r>
          </a:p>
          <a:p>
            <a:pPr algn="just"/>
            <a:r>
              <a:rPr lang="es-ES" b="0" i="0" dirty="0" smtClean="0">
                <a:solidFill>
                  <a:srgbClr val="333333"/>
                </a:solidFill>
                <a:effectLst/>
                <a:latin typeface="arial" panose="020B0604020202020204" pitchFamily="34" charset="0"/>
              </a:rPr>
              <a:t>Presionamos el botón derecho del mouse sobre la carpeta "</a:t>
            </a:r>
            <a:r>
              <a:rPr lang="es-ES" b="0" i="0" dirty="0" err="1" smtClean="0">
                <a:solidFill>
                  <a:srgbClr val="333333"/>
                </a:solidFill>
                <a:effectLst/>
                <a:latin typeface="arial" panose="020B0604020202020204" pitchFamily="34" charset="0"/>
              </a:rPr>
              <a:t>values</a:t>
            </a:r>
            <a:r>
              <a:rPr lang="es-ES" b="0" i="0" dirty="0" smtClean="0">
                <a:solidFill>
                  <a:srgbClr val="333333"/>
                </a:solidFill>
                <a:effectLst/>
                <a:latin typeface="arial" panose="020B0604020202020204" pitchFamily="34" charset="0"/>
              </a:rPr>
              <a:t>" y seleccionamos "</a:t>
            </a:r>
            <a:r>
              <a:rPr lang="es-ES" b="0" i="0" dirty="0" err="1" smtClean="0">
                <a:solidFill>
                  <a:srgbClr val="333333"/>
                </a:solidFill>
                <a:effectLst/>
                <a:latin typeface="arial" panose="020B0604020202020204" pitchFamily="34" charset="0"/>
              </a:rPr>
              <a:t>Values</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Resource</a:t>
            </a:r>
            <a:r>
              <a:rPr lang="es-ES" b="0" i="0" dirty="0" smtClean="0">
                <a:solidFill>
                  <a:srgbClr val="333333"/>
                </a:solidFill>
                <a:effectLst/>
                <a:latin typeface="arial" panose="020B0604020202020204" pitchFamily="34" charset="0"/>
              </a:rPr>
              <a:t> File":</a:t>
            </a:r>
            <a:endParaRPr lang="es-ES" b="0" i="0" dirty="0">
              <a:solidFill>
                <a:srgbClr val="333333"/>
              </a:solidFill>
              <a:effectLst/>
              <a:latin typeface="arial" panose="020B0604020202020204" pitchFamily="34" charset="0"/>
            </a:endParaRPr>
          </a:p>
        </p:txBody>
      </p:sp>
      <p:pic>
        <p:nvPicPr>
          <p:cNvPr id="15362"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480" y="136602"/>
            <a:ext cx="6139481" cy="648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7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12" y="358606"/>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Aparece un diálogo donde debemos indicar que se creará un archivo llamado "</a:t>
            </a:r>
            <a:r>
              <a:rPr lang="es-ES" b="0" i="0" dirty="0" err="1" smtClean="0">
                <a:solidFill>
                  <a:srgbClr val="333333"/>
                </a:solidFill>
                <a:effectLst/>
                <a:latin typeface="arial" panose="020B0604020202020204" pitchFamily="34" charset="0"/>
              </a:rPr>
              <a:t>strings</a:t>
            </a:r>
            <a:r>
              <a:rPr lang="es-ES" b="0" i="0" dirty="0" smtClean="0">
                <a:solidFill>
                  <a:srgbClr val="333333"/>
                </a:solidFill>
                <a:effectLst/>
                <a:latin typeface="arial" panose="020B0604020202020204" pitchFamily="34" charset="0"/>
              </a:rPr>
              <a:t>" seleccionamos "</a:t>
            </a:r>
            <a:r>
              <a:rPr lang="es-ES" b="0" i="0" dirty="0" err="1" smtClean="0">
                <a:solidFill>
                  <a:srgbClr val="333333"/>
                </a:solidFill>
                <a:effectLst/>
                <a:latin typeface="arial" panose="020B0604020202020204" pitchFamily="34" charset="0"/>
              </a:rPr>
              <a:t>Locate</a:t>
            </a:r>
            <a:r>
              <a:rPr lang="es-ES" b="0" i="0" dirty="0" smtClean="0">
                <a:solidFill>
                  <a:srgbClr val="333333"/>
                </a:solidFill>
                <a:effectLst/>
                <a:latin typeface="arial" panose="020B0604020202020204" pitchFamily="34" charset="0"/>
              </a:rPr>
              <a:t>" presionamos el botón "&gt;&gt;":</a:t>
            </a:r>
            <a:endParaRPr lang="es-ES" dirty="0"/>
          </a:p>
        </p:txBody>
      </p:sp>
      <p:pic>
        <p:nvPicPr>
          <p:cNvPr id="1638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422" y="1504017"/>
            <a:ext cx="66865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8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84612" y="384593"/>
            <a:ext cx="3621504"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Luego seleccionamos </a:t>
            </a:r>
            <a:r>
              <a:rPr lang="es-ES" b="0" i="0" dirty="0" err="1" smtClean="0">
                <a:solidFill>
                  <a:srgbClr val="333333"/>
                </a:solidFill>
                <a:effectLst/>
                <a:latin typeface="arial" panose="020B0604020202020204" pitchFamily="34" charset="0"/>
              </a:rPr>
              <a:t>en:English</a:t>
            </a:r>
            <a:r>
              <a:rPr lang="es-ES" b="0" i="0" dirty="0" smtClean="0">
                <a:solidFill>
                  <a:srgbClr val="333333"/>
                </a:solidFill>
                <a:effectLst/>
                <a:latin typeface="arial" panose="020B0604020202020204" pitchFamily="34" charset="0"/>
              </a:rPr>
              <a:t>:</a:t>
            </a:r>
            <a:endParaRPr lang="es-ES" dirty="0"/>
          </a:p>
        </p:txBody>
      </p:sp>
      <p:pic>
        <p:nvPicPr>
          <p:cNvPr id="17410"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434" y="1054753"/>
            <a:ext cx="8048625" cy="47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50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42354" y="106687"/>
            <a:ext cx="2339102"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Archivo strings.xml</a:t>
            </a:r>
            <a:endParaRPr lang="es-ES" b="1" i="0" dirty="0">
              <a:solidFill>
                <a:srgbClr val="333333"/>
              </a:solidFill>
              <a:effectLst/>
              <a:latin typeface="Arial" panose="020B0604020202020204" pitchFamily="34" charset="0"/>
            </a:endParaRPr>
          </a:p>
        </p:txBody>
      </p:sp>
      <p:sp>
        <p:nvSpPr>
          <p:cNvPr id="3" name="Rectángulo 2"/>
          <p:cNvSpPr/>
          <p:nvPr/>
        </p:nvSpPr>
        <p:spPr>
          <a:xfrm>
            <a:off x="152402" y="543849"/>
            <a:ext cx="4840940" cy="5693866"/>
          </a:xfrm>
          <a:prstGeom prst="rect">
            <a:avLst/>
          </a:prstGeom>
        </p:spPr>
        <p:txBody>
          <a:bodyPr wrap="square">
            <a:spAutoFit/>
          </a:bodyPr>
          <a:lstStyle/>
          <a:p>
            <a:pPr algn="just"/>
            <a:r>
              <a:rPr lang="es-ES" sz="1400" b="0" i="0" dirty="0" smtClean="0">
                <a:solidFill>
                  <a:srgbClr val="333333"/>
                </a:solidFill>
                <a:effectLst/>
                <a:latin typeface="arial" panose="020B0604020202020204" pitchFamily="34" charset="0"/>
              </a:rPr>
              <a:t>El archivo strings.xml se utiliza para almacenar todas las constantes de cadenas de caracteres que se necesitan en un programa (por ejemplo las etiquetas de los objetos </a:t>
            </a:r>
            <a:r>
              <a:rPr lang="es-ES" sz="1400" b="0" i="0" dirty="0" err="1" smtClean="0">
                <a:solidFill>
                  <a:srgbClr val="333333"/>
                </a:solidFill>
                <a:effectLst/>
                <a:latin typeface="arial" panose="020B0604020202020204" pitchFamily="34" charset="0"/>
              </a:rPr>
              <a:t>Button</a:t>
            </a:r>
            <a:r>
              <a:rPr lang="es-ES" sz="1400" b="0" i="0" dirty="0" smtClean="0">
                <a:solidFill>
                  <a:srgbClr val="333333"/>
                </a:solidFill>
                <a:effectLst/>
                <a:latin typeface="arial" panose="020B0604020202020204" pitchFamily="34" charset="0"/>
              </a:rPr>
              <a:t>, los textos de los controles </a:t>
            </a:r>
            <a:r>
              <a:rPr lang="es-ES" sz="1400" b="0" i="0" dirty="0" err="1" smtClean="0">
                <a:solidFill>
                  <a:srgbClr val="333333"/>
                </a:solidFill>
                <a:effectLst/>
                <a:latin typeface="arial" panose="020B0604020202020204" pitchFamily="34" charset="0"/>
              </a:rPr>
              <a:t>TextView</a:t>
            </a:r>
            <a:r>
              <a:rPr lang="es-ES" sz="1400" b="0" i="0" dirty="0" smtClean="0">
                <a:solidFill>
                  <a:srgbClr val="333333"/>
                </a:solidFill>
                <a:effectLst/>
                <a:latin typeface="arial" panose="020B0604020202020204" pitchFamily="34" charset="0"/>
              </a:rPr>
              <a:t> y todos los controles que muestran un texto en el dispositivo)</a:t>
            </a:r>
          </a:p>
          <a:p>
            <a:pPr algn="just"/>
            <a:r>
              <a:rPr lang="es-ES" sz="1400" b="0" i="0" dirty="0" smtClean="0">
                <a:solidFill>
                  <a:srgbClr val="333333"/>
                </a:solidFill>
                <a:effectLst/>
                <a:latin typeface="arial" panose="020B0604020202020204" pitchFamily="34" charset="0"/>
              </a:rPr>
              <a:t>La idea fundamental es tener todos los mensajes que muestra nuestra aplicación en un archivo (strings.xml) no lo hemos hecho hasta este momento ya que nos torna un grado más complejo el desarrollo de ejercicios que tienen por objetivo el aprendizaje de programación java en Android. Cuando hagamos una aplicación más importante es necesario aplicar este estilo de organizar los mensajes de nuestra aplicación.</a:t>
            </a:r>
          </a:p>
          <a:p>
            <a:pPr algn="just"/>
            <a:r>
              <a:rPr lang="es-ES" sz="1400" b="0" i="0" dirty="0" smtClean="0">
                <a:solidFill>
                  <a:srgbClr val="333333"/>
                </a:solidFill>
                <a:effectLst/>
                <a:latin typeface="arial" panose="020B0604020202020204" pitchFamily="34" charset="0"/>
              </a:rPr>
              <a:t>Ya veremos en el próximo concepto que uno de las ventajas que presenta esta agrupación de </a:t>
            </a:r>
            <a:r>
              <a:rPr lang="es-ES" sz="1400" b="0" i="0" dirty="0" err="1" smtClean="0">
                <a:solidFill>
                  <a:srgbClr val="333333"/>
                </a:solidFill>
                <a:effectLst/>
                <a:latin typeface="arial" panose="020B0604020202020204" pitchFamily="34" charset="0"/>
              </a:rPr>
              <a:t>string</a:t>
            </a:r>
            <a:r>
              <a:rPr lang="es-ES" sz="1400" b="0" i="0" dirty="0" smtClean="0">
                <a:solidFill>
                  <a:srgbClr val="333333"/>
                </a:solidFill>
                <a:effectLst/>
                <a:latin typeface="arial" panose="020B0604020202020204" pitchFamily="34" charset="0"/>
              </a:rPr>
              <a:t> es la posibilidad de facilitar la implementación de aplicaciones en múltiples idiomas.</a:t>
            </a:r>
          </a:p>
          <a:p>
            <a:pPr algn="just"/>
            <a:r>
              <a:rPr lang="es-ES" sz="1400" b="1" i="0" dirty="0" smtClean="0">
                <a:solidFill>
                  <a:srgbClr val="333333"/>
                </a:solidFill>
                <a:effectLst/>
                <a:latin typeface="arial" panose="020B0604020202020204" pitchFamily="34" charset="0"/>
              </a:rPr>
              <a:t>Problema:</a:t>
            </a:r>
          </a:p>
          <a:p>
            <a:pPr algn="just"/>
            <a:r>
              <a:rPr lang="es-ES" sz="1400" b="0" i="0" dirty="0" smtClean="0">
                <a:solidFill>
                  <a:srgbClr val="333333"/>
                </a:solidFill>
                <a:effectLst/>
                <a:latin typeface="arial" panose="020B0604020202020204" pitchFamily="34" charset="0"/>
              </a:rPr>
              <a:t>Crear un proyecto que solicite la carga de dos valores. Mediante dos </a:t>
            </a:r>
            <a:r>
              <a:rPr lang="es-ES" sz="1400" b="0" i="0" dirty="0" err="1" smtClean="0">
                <a:solidFill>
                  <a:srgbClr val="333333"/>
                </a:solidFill>
                <a:effectLst/>
                <a:latin typeface="arial" panose="020B0604020202020204" pitchFamily="34" charset="0"/>
              </a:rPr>
              <a:t>RadioButton</a:t>
            </a:r>
            <a:r>
              <a:rPr lang="es-ES" sz="1400" b="0" i="0" dirty="0" smtClean="0">
                <a:solidFill>
                  <a:srgbClr val="333333"/>
                </a:solidFill>
                <a:effectLst/>
                <a:latin typeface="arial" panose="020B0604020202020204" pitchFamily="34" charset="0"/>
              </a:rPr>
              <a:t> permitir seleccionar si queremos sumar o restar. Cuando se presione un botón mostrar en un </a:t>
            </a:r>
            <a:r>
              <a:rPr lang="es-ES" sz="1400" b="0" i="0" dirty="0" err="1" smtClean="0">
                <a:solidFill>
                  <a:srgbClr val="333333"/>
                </a:solidFill>
                <a:effectLst/>
                <a:latin typeface="arial" panose="020B0604020202020204" pitchFamily="34" charset="0"/>
              </a:rPr>
              <a:t>TextView</a:t>
            </a:r>
            <a:r>
              <a:rPr lang="es-ES" sz="1400" b="0" i="0" dirty="0" smtClean="0">
                <a:solidFill>
                  <a:srgbClr val="333333"/>
                </a:solidFill>
                <a:effectLst/>
                <a:latin typeface="arial" panose="020B0604020202020204" pitchFamily="34" charset="0"/>
              </a:rPr>
              <a:t> el resultado de la operación.</a:t>
            </a:r>
          </a:p>
          <a:p>
            <a:pPr algn="just"/>
            <a:r>
              <a:rPr lang="es-ES" sz="1400" b="0" i="0" dirty="0" smtClean="0">
                <a:solidFill>
                  <a:srgbClr val="333333"/>
                </a:solidFill>
                <a:effectLst/>
                <a:latin typeface="arial" panose="020B0604020202020204" pitchFamily="34" charset="0"/>
              </a:rPr>
              <a:t>1 - Creamos un proyecto llamado: Proyecto044</a:t>
            </a:r>
          </a:p>
          <a:p>
            <a:pPr algn="just"/>
            <a:r>
              <a:rPr lang="es-ES" sz="1400" b="0" i="0" dirty="0" smtClean="0">
                <a:solidFill>
                  <a:srgbClr val="333333"/>
                </a:solidFill>
                <a:effectLst/>
                <a:latin typeface="arial" panose="020B0604020202020204" pitchFamily="34" charset="0"/>
              </a:rPr>
              <a:t>El Android Studio nos crea automáticamente el archivo strings.xml en la carpeta </a:t>
            </a:r>
            <a:r>
              <a:rPr lang="es-ES" sz="1400" b="0" i="0" dirty="0" err="1" smtClean="0">
                <a:solidFill>
                  <a:srgbClr val="333333"/>
                </a:solidFill>
                <a:effectLst/>
                <a:latin typeface="arial" panose="020B0604020202020204" pitchFamily="34" charset="0"/>
              </a:rPr>
              <a:t>values</a:t>
            </a:r>
            <a:r>
              <a:rPr lang="es-ES" sz="1400" b="0" i="0" dirty="0" smtClean="0">
                <a:solidFill>
                  <a:srgbClr val="333333"/>
                </a:solidFill>
                <a:effectLst/>
                <a:latin typeface="arial" panose="020B0604020202020204" pitchFamily="34" charset="0"/>
              </a:rPr>
              <a:t> que se encuentra en la carpeta res:</a:t>
            </a:r>
            <a:endParaRPr lang="es-ES" sz="1400" b="0" i="0" dirty="0">
              <a:solidFill>
                <a:srgbClr val="333333"/>
              </a:solidFill>
              <a:effectLst/>
              <a:latin typeface="arial" panose="020B0604020202020204" pitchFamily="34" charset="0"/>
            </a:endParaRPr>
          </a:p>
        </p:txBody>
      </p:sp>
      <p:pic>
        <p:nvPicPr>
          <p:cNvPr id="102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916" y="1559859"/>
            <a:ext cx="6805621" cy="40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8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05952" y="26402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Ya tenemos el archivo strings.xml donde debemos disponer las traducciones del archivo strings.xml original:</a:t>
            </a:r>
            <a:endParaRPr lang="es-ES" dirty="0"/>
          </a:p>
        </p:txBody>
      </p:sp>
      <p:pic>
        <p:nvPicPr>
          <p:cNvPr id="18434"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646" y="1017930"/>
            <a:ext cx="800100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3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39610" y="375628"/>
            <a:ext cx="436529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Procedemos a insertar el siguiente texto:</a:t>
            </a:r>
            <a:endParaRPr lang="es-ES" dirty="0"/>
          </a:p>
        </p:txBody>
      </p:sp>
      <p:pic>
        <p:nvPicPr>
          <p:cNvPr id="3" name="Imagen 2"/>
          <p:cNvPicPr>
            <a:picLocks noChangeAspect="1"/>
          </p:cNvPicPr>
          <p:nvPr/>
        </p:nvPicPr>
        <p:blipFill>
          <a:blip r:embed="rId2"/>
          <a:stretch>
            <a:fillRect/>
          </a:stretch>
        </p:blipFill>
        <p:spPr>
          <a:xfrm>
            <a:off x="1918447" y="744960"/>
            <a:ext cx="7431741" cy="3864066"/>
          </a:xfrm>
          <a:prstGeom prst="rect">
            <a:avLst/>
          </a:prstGeom>
        </p:spPr>
      </p:pic>
      <p:sp>
        <p:nvSpPr>
          <p:cNvPr id="4" name="Rectángulo 3"/>
          <p:cNvSpPr/>
          <p:nvPr/>
        </p:nvSpPr>
        <p:spPr>
          <a:xfrm>
            <a:off x="3339610" y="4913583"/>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Solamente con esto ya tenemos nuestra aplicación funcionando en dos idiomas. Para probar debemos acceder al emulador de Android y configurarlo en inglés (tecla home -&gt; tecla </a:t>
            </a:r>
            <a:r>
              <a:rPr lang="es-ES" b="0" i="0" dirty="0" err="1" smtClean="0">
                <a:solidFill>
                  <a:srgbClr val="333333"/>
                </a:solidFill>
                <a:effectLst/>
                <a:latin typeface="arial" panose="020B0604020202020204" pitchFamily="34" charset="0"/>
              </a:rPr>
              <a:t>menu</a:t>
            </a:r>
            <a:r>
              <a:rPr lang="es-ES" b="0" i="0" dirty="0" smtClean="0">
                <a:solidFill>
                  <a:srgbClr val="333333"/>
                </a:solidFill>
                <a:effectLst/>
                <a:latin typeface="arial" panose="020B0604020202020204" pitchFamily="34" charset="0"/>
              </a:rPr>
              <a:t> -&gt; configuración &gt; Idioma y teclado &gt; Seleccionar idioma -&gt; "English (</a:t>
            </a:r>
            <a:r>
              <a:rPr lang="es-ES" b="0" i="0" dirty="0" err="1" smtClean="0">
                <a:solidFill>
                  <a:srgbClr val="333333"/>
                </a:solidFill>
                <a:effectLst/>
                <a:latin typeface="arial" panose="020B0604020202020204" pitchFamily="34" charset="0"/>
              </a:rPr>
              <a:t>United</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Stated</a:t>
            </a:r>
            <a:r>
              <a:rPr lang="es-ES" b="0" i="0" dirty="0" smtClean="0">
                <a:solidFill>
                  <a:srgbClr val="333333"/>
                </a:solidFill>
                <a:effectLst/>
                <a:latin typeface="arial" panose="020B0604020202020204" pitchFamily="34" charset="0"/>
              </a:rPr>
              <a:t>)</a:t>
            </a:r>
            <a:endParaRPr lang="es-ES" dirty="0"/>
          </a:p>
        </p:txBody>
      </p:sp>
    </p:spTree>
    <p:extLst>
      <p:ext uri="{BB962C8B-B14F-4D97-AF65-F5344CB8AC3E}">
        <p14:creationId xmlns:p14="http://schemas.microsoft.com/office/powerpoint/2010/main" val="3503631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2851" y="581815"/>
            <a:ext cx="4490161"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Luego de esto lanzamos la aplicación y deberemos ver:</a:t>
            </a:r>
            <a:endParaRPr lang="es-ES" dirty="0"/>
          </a:p>
        </p:txBody>
      </p:sp>
      <p:pic>
        <p:nvPicPr>
          <p:cNvPr id="19458"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515" y="306014"/>
            <a:ext cx="3352800" cy="625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94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882901" y="112182"/>
            <a:ext cx="3942105"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Localización y archivo strings.xml</a:t>
            </a:r>
            <a:endParaRPr lang="es-ES" b="1" i="0" dirty="0">
              <a:solidFill>
                <a:srgbClr val="333333"/>
              </a:solidFill>
              <a:effectLst/>
              <a:latin typeface="Arial" panose="020B0604020202020204" pitchFamily="34" charset="0"/>
            </a:endParaRPr>
          </a:p>
        </p:txBody>
      </p:sp>
      <p:sp>
        <p:nvSpPr>
          <p:cNvPr id="3" name="Rectángulo 2"/>
          <p:cNvSpPr/>
          <p:nvPr/>
        </p:nvSpPr>
        <p:spPr>
          <a:xfrm>
            <a:off x="143434" y="572956"/>
            <a:ext cx="4123765" cy="5909310"/>
          </a:xfrm>
          <a:prstGeom prst="rect">
            <a:avLst/>
          </a:prstGeom>
        </p:spPr>
        <p:txBody>
          <a:bodyPr wrap="square">
            <a:spAutoFit/>
          </a:bodyPr>
          <a:lstStyle/>
          <a:p>
            <a:pPr algn="just"/>
            <a:r>
              <a:rPr lang="es-ES" sz="1400" b="0" i="0" dirty="0" smtClean="0">
                <a:solidFill>
                  <a:srgbClr val="333333"/>
                </a:solidFill>
                <a:effectLst/>
                <a:latin typeface="arial" panose="020B0604020202020204" pitchFamily="34" charset="0"/>
              </a:rPr>
              <a:t>Hemos visto si queremos tener traducida nuestra aplicación a varios idiomas debemos utilizar el concepto de internacionalización. Pero hay muchos casos donde queremos hilar más fino. Por ejemplo el ingles de Estados Unidos no es exactamente igual que el ingles de Inglaterra o de Australia. Para estas situaciones podemos crear varios archivos strings.xml para distintas regiones que tienen el mismo idioma.</a:t>
            </a:r>
          </a:p>
          <a:p>
            <a:pPr algn="just"/>
            <a:r>
              <a:rPr lang="es-ES" sz="1400" b="1" i="0" dirty="0" smtClean="0">
                <a:solidFill>
                  <a:srgbClr val="333333"/>
                </a:solidFill>
                <a:effectLst/>
                <a:latin typeface="arial" panose="020B0604020202020204" pitchFamily="34" charset="0"/>
              </a:rPr>
              <a:t>Problema:</a:t>
            </a:r>
          </a:p>
          <a:p>
            <a:pPr algn="just"/>
            <a:r>
              <a:rPr lang="es-ES" sz="1400" b="0" i="0" dirty="0" smtClean="0">
                <a:solidFill>
                  <a:srgbClr val="333333"/>
                </a:solidFill>
                <a:effectLst/>
                <a:latin typeface="arial" panose="020B0604020202020204" pitchFamily="34" charset="0"/>
              </a:rPr>
              <a:t>Crear un nuevo proyecto Proyecto046 basado en el proyecto045 de tal manera que muestre su interfaz no solo para el idioma por defecto (español) e ingles, sino para el portugués de Brasil y el portugués de Portugal.</a:t>
            </a:r>
          </a:p>
          <a:p>
            <a:pPr algn="just"/>
            <a:r>
              <a:rPr lang="es-ES" sz="1400" b="0" i="0" dirty="0" smtClean="0">
                <a:solidFill>
                  <a:srgbClr val="333333"/>
                </a:solidFill>
                <a:effectLst/>
                <a:latin typeface="arial" panose="020B0604020202020204" pitchFamily="34" charset="0"/>
              </a:rPr>
              <a:t>Las abreviaturas para los distintos lenguajes los podemos ver en la página </a:t>
            </a:r>
            <a:r>
              <a:rPr lang="es-ES" sz="1400" b="0" i="0" dirty="0" smtClean="0">
                <a:solidFill>
                  <a:srgbClr val="333333"/>
                </a:solidFill>
                <a:effectLst/>
                <a:latin typeface="arial" panose="020B0604020202020204" pitchFamily="34" charset="0"/>
                <a:hlinkClick r:id="rId2"/>
              </a:rPr>
              <a:t>ISO 639-1 </a:t>
            </a:r>
            <a:r>
              <a:rPr lang="es-ES" sz="1400" b="0" i="0" dirty="0" err="1" smtClean="0">
                <a:solidFill>
                  <a:srgbClr val="333333"/>
                </a:solidFill>
                <a:effectLst/>
                <a:latin typeface="arial" panose="020B0604020202020204" pitchFamily="34" charset="0"/>
                <a:hlinkClick r:id="rId2"/>
              </a:rPr>
              <a:t>Code</a:t>
            </a:r>
            <a:r>
              <a:rPr lang="es-ES" sz="1400" b="0" i="0" dirty="0" smtClean="0">
                <a:solidFill>
                  <a:srgbClr val="333333"/>
                </a:solidFill>
                <a:effectLst/>
                <a:latin typeface="arial" panose="020B0604020202020204" pitchFamily="34" charset="0"/>
              </a:rPr>
              <a:t> (segunda columna) y para obtener las distintas regiones utilizamos la tabla </a:t>
            </a:r>
            <a:r>
              <a:rPr lang="es-ES" sz="1400" b="0" i="0" dirty="0" smtClean="0">
                <a:solidFill>
                  <a:srgbClr val="333333"/>
                </a:solidFill>
                <a:effectLst/>
                <a:latin typeface="arial" panose="020B0604020202020204" pitchFamily="34" charset="0"/>
                <a:hlinkClick r:id="rId3"/>
              </a:rPr>
              <a:t>ISO 3166-1-alpha-2</a:t>
            </a:r>
            <a:endParaRPr lang="es-ES" sz="1400" b="0" i="0" dirty="0" smtClean="0">
              <a:solidFill>
                <a:srgbClr val="333333"/>
              </a:solidFill>
              <a:effectLst/>
              <a:latin typeface="arial" panose="020B0604020202020204" pitchFamily="34" charset="0"/>
            </a:endParaRPr>
          </a:p>
          <a:p>
            <a:pPr algn="just"/>
            <a:r>
              <a:rPr lang="es-ES" sz="1400" b="0" i="0" dirty="0" smtClean="0">
                <a:solidFill>
                  <a:srgbClr val="333333"/>
                </a:solidFill>
                <a:effectLst/>
                <a:latin typeface="arial" panose="020B0604020202020204" pitchFamily="34" charset="0"/>
              </a:rPr>
              <a:t>Para agregar un nuevo idioma de una región procedemos de la misma manera que para cuando seleccionamos un lenguaje: botón derecho sobre la carpeta </a:t>
            </a:r>
            <a:r>
              <a:rPr lang="es-ES" sz="1400" b="0" i="0" dirty="0" err="1" smtClean="0">
                <a:solidFill>
                  <a:srgbClr val="333333"/>
                </a:solidFill>
                <a:effectLst/>
                <a:latin typeface="arial" panose="020B0604020202020204" pitchFamily="34" charset="0"/>
              </a:rPr>
              <a:t>values</a:t>
            </a:r>
            <a:r>
              <a:rPr lang="es-ES" sz="1400" b="0" i="0" dirty="0" smtClean="0">
                <a:solidFill>
                  <a:srgbClr val="333333"/>
                </a:solidFill>
                <a:effectLst/>
                <a:latin typeface="arial" panose="020B0604020202020204" pitchFamily="34" charset="0"/>
              </a:rPr>
              <a:t> :New </a:t>
            </a:r>
            <a:r>
              <a:rPr lang="es-ES" sz="1400" b="0" i="0" dirty="0" err="1" smtClean="0">
                <a:solidFill>
                  <a:srgbClr val="333333"/>
                </a:solidFill>
                <a:effectLst/>
                <a:latin typeface="arial" panose="020B0604020202020204" pitchFamily="34" charset="0"/>
              </a:rPr>
              <a:t>Values</a:t>
            </a:r>
            <a:r>
              <a:rPr lang="es-ES" sz="1400" b="0" i="0" dirty="0" smtClean="0">
                <a:solidFill>
                  <a:srgbClr val="333333"/>
                </a:solidFill>
                <a:effectLst/>
                <a:latin typeface="arial" panose="020B0604020202020204" pitchFamily="34" charset="0"/>
              </a:rPr>
              <a:t> </a:t>
            </a:r>
            <a:r>
              <a:rPr lang="es-ES" sz="1400" b="0" i="0" dirty="0" err="1" smtClean="0">
                <a:solidFill>
                  <a:srgbClr val="333333"/>
                </a:solidFill>
                <a:effectLst/>
                <a:latin typeface="arial" panose="020B0604020202020204" pitchFamily="34" charset="0"/>
              </a:rPr>
              <a:t>Resource</a:t>
            </a:r>
            <a:r>
              <a:rPr lang="es-ES" sz="1400" b="0" i="0" dirty="0" smtClean="0">
                <a:solidFill>
                  <a:srgbClr val="333333"/>
                </a:solidFill>
                <a:effectLst/>
                <a:latin typeface="arial" panose="020B0604020202020204" pitchFamily="34" charset="0"/>
              </a:rPr>
              <a:t> File y en este diálogo especificamos que crearemos un archivo llamado strings.xml y seleccionaremos "</a:t>
            </a:r>
            <a:r>
              <a:rPr lang="es-ES" sz="1400" b="0" i="0" dirty="0" err="1" smtClean="0">
                <a:solidFill>
                  <a:srgbClr val="333333"/>
                </a:solidFill>
                <a:effectLst/>
                <a:latin typeface="arial" panose="020B0604020202020204" pitchFamily="34" charset="0"/>
              </a:rPr>
              <a:t>Locate</a:t>
            </a:r>
            <a:r>
              <a:rPr lang="es-ES" sz="1400" b="0" i="0" dirty="0" smtClean="0">
                <a:solidFill>
                  <a:srgbClr val="333333"/>
                </a:solidFill>
                <a:effectLst/>
                <a:latin typeface="arial" panose="020B0604020202020204" pitchFamily="34" charset="0"/>
              </a:rPr>
              <a:t>":</a:t>
            </a:r>
            <a:endParaRPr lang="es-ES" sz="1400" b="0" i="0" dirty="0">
              <a:solidFill>
                <a:srgbClr val="333333"/>
              </a:solidFill>
              <a:effectLst/>
              <a:latin typeface="arial" panose="020B0604020202020204" pitchFamily="34" charset="0"/>
            </a:endParaRPr>
          </a:p>
        </p:txBody>
      </p:sp>
      <p:pic>
        <p:nvPicPr>
          <p:cNvPr id="20482" name="Picture 2" descr="strings.x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424" y="1234550"/>
            <a:ext cx="731520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23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34235" y="29988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Luego buscamos </a:t>
            </a:r>
            <a:r>
              <a:rPr lang="es-ES" b="0" i="0" dirty="0" err="1" smtClean="0">
                <a:solidFill>
                  <a:srgbClr val="333333"/>
                </a:solidFill>
                <a:effectLst/>
                <a:latin typeface="arial" panose="020B0604020202020204" pitchFamily="34" charset="0"/>
              </a:rPr>
              <a:t>Lenguaje:pt</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portuguese</a:t>
            </a:r>
            <a:r>
              <a:rPr lang="es-ES" b="0" i="0" dirty="0" smtClean="0">
                <a:solidFill>
                  <a:srgbClr val="333333"/>
                </a:solidFill>
                <a:effectLst/>
                <a:latin typeface="arial" panose="020B0604020202020204" pitchFamily="34" charset="0"/>
              </a:rPr>
              <a:t> y en la columna de región especificamos </a:t>
            </a:r>
            <a:r>
              <a:rPr lang="es-ES" b="0" i="0" dirty="0" err="1" smtClean="0">
                <a:solidFill>
                  <a:srgbClr val="333333"/>
                </a:solidFill>
                <a:effectLst/>
                <a:latin typeface="arial" panose="020B0604020202020204" pitchFamily="34" charset="0"/>
              </a:rPr>
              <a:t>BR:Brasil</a:t>
            </a:r>
            <a:r>
              <a:rPr lang="es-ES" b="0" i="0" dirty="0" smtClean="0">
                <a:solidFill>
                  <a:srgbClr val="333333"/>
                </a:solidFill>
                <a:effectLst/>
                <a:latin typeface="arial" panose="020B0604020202020204" pitchFamily="34" charset="0"/>
              </a:rPr>
              <a:t>:</a:t>
            </a:r>
            <a:endParaRPr lang="es-ES" dirty="0"/>
          </a:p>
        </p:txBody>
      </p:sp>
      <p:pic>
        <p:nvPicPr>
          <p:cNvPr id="2150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160" y="1343678"/>
            <a:ext cx="7296150"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85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4" y="120588"/>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forma similar creamos el archivo strings.xml para el portugués de Portugal:</a:t>
            </a:r>
            <a:endParaRPr lang="es-ES" dirty="0"/>
          </a:p>
        </p:txBody>
      </p:sp>
      <p:pic>
        <p:nvPicPr>
          <p:cNvPr id="22530"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057" y="892426"/>
            <a:ext cx="7296150" cy="472440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191435" y="5823978"/>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Luego tenemos que almacenar las traducciones respectivas en cada archivo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 de cada región.</a:t>
            </a:r>
            <a:endParaRPr lang="es-ES" dirty="0"/>
          </a:p>
        </p:txBody>
      </p:sp>
    </p:spTree>
    <p:extLst>
      <p:ext uri="{BB962C8B-B14F-4D97-AF65-F5344CB8AC3E}">
        <p14:creationId xmlns:p14="http://schemas.microsoft.com/office/powerpoint/2010/main" val="359003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65895" y="456311"/>
            <a:ext cx="3715504"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Componente </a:t>
            </a:r>
            <a:r>
              <a:rPr lang="es-ES" b="1" i="0" dirty="0" err="1" smtClean="0">
                <a:solidFill>
                  <a:srgbClr val="333333"/>
                </a:solidFill>
                <a:effectLst/>
                <a:latin typeface="Arial" panose="020B0604020202020204" pitchFamily="34" charset="0"/>
              </a:rPr>
              <a:t>ActionBar</a:t>
            </a:r>
            <a:r>
              <a:rPr lang="es-ES" b="1" i="0" dirty="0" smtClean="0">
                <a:solidFill>
                  <a:srgbClr val="333333"/>
                </a:solidFill>
                <a:effectLst/>
                <a:latin typeface="Arial" panose="020B0604020202020204" pitchFamily="34" charset="0"/>
              </a:rPr>
              <a:t> (Básica)</a:t>
            </a:r>
            <a:endParaRPr lang="es-ES" b="1" i="0" dirty="0">
              <a:solidFill>
                <a:srgbClr val="333333"/>
              </a:solidFill>
              <a:effectLst/>
              <a:latin typeface="Arial" panose="020B0604020202020204" pitchFamily="34" charset="0"/>
            </a:endParaRPr>
          </a:p>
        </p:txBody>
      </p:sp>
      <p:sp>
        <p:nvSpPr>
          <p:cNvPr id="3" name="Rectángulo 2"/>
          <p:cNvSpPr/>
          <p:nvPr/>
        </p:nvSpPr>
        <p:spPr>
          <a:xfrm>
            <a:off x="313764" y="1384211"/>
            <a:ext cx="6096000" cy="3139321"/>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A partir de la versión 4.0 se introduce para el desarrollo de aplicaciones para celulares Android la componente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a:t>
            </a:r>
            <a:br>
              <a:rPr lang="es-ES" b="0" i="0" dirty="0" smtClean="0">
                <a:solidFill>
                  <a:srgbClr val="333333"/>
                </a:solidFill>
                <a:effectLst/>
                <a:latin typeface="arial" panose="020B0604020202020204" pitchFamily="34" charset="0"/>
              </a:rPr>
            </a:br>
            <a:r>
              <a:rPr lang="es-ES" b="0" i="0" dirty="0" smtClean="0">
                <a:solidFill>
                  <a:srgbClr val="333333"/>
                </a:solidFill>
                <a:effectLst/>
                <a:latin typeface="arial" panose="020B0604020202020204" pitchFamily="34" charset="0"/>
              </a:rPr>
              <a:t>La componente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es la barra que aparece en la parte superior de gran cantidad de aplicaciones. Esta componente busca estandarizar entre distintas aplicaciones desarrolladas para Android la ubicación de botones de acciones, menú de opciones etc.</a:t>
            </a:r>
          </a:p>
          <a:p>
            <a:pPr algn="just"/>
            <a:r>
              <a:rPr lang="es-ES" b="0" i="0" dirty="0" smtClean="0">
                <a:solidFill>
                  <a:srgbClr val="333333"/>
                </a:solidFill>
                <a:effectLst/>
                <a:latin typeface="arial" panose="020B0604020202020204" pitchFamily="34" charset="0"/>
              </a:rPr>
              <a:t>En el lado izquierdo aparece el nombre de la aplicación y del lado derecha aparece un botón que al ser presionado nos muestra un menú desplegable:</a:t>
            </a:r>
            <a:endParaRPr lang="es-ES" b="0" i="0" dirty="0">
              <a:solidFill>
                <a:srgbClr val="333333"/>
              </a:solidFill>
              <a:effectLst/>
              <a:latin typeface="arial" panose="020B0604020202020204" pitchFamily="34" charset="0"/>
            </a:endParaRPr>
          </a:p>
        </p:txBody>
      </p:sp>
      <p:pic>
        <p:nvPicPr>
          <p:cNvPr id="23554"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177" y="270155"/>
            <a:ext cx="3343275" cy="626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0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589" y="579601"/>
            <a:ext cx="6096000" cy="1754326"/>
          </a:xfrm>
          <a:prstGeom prst="rect">
            <a:avLst/>
          </a:prstGeom>
        </p:spPr>
        <p:txBody>
          <a:bodyPr>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una aplicación que muestre en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el título "Este mundo" y luego tres opciones en el menú desplegable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La interfaz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y el menú desplegable debe ser similar a:</a:t>
            </a:r>
            <a:endParaRPr lang="es-ES" b="0" i="0" dirty="0">
              <a:solidFill>
                <a:srgbClr val="333333"/>
              </a:solidFill>
              <a:effectLst/>
              <a:latin typeface="arial" panose="020B0604020202020204" pitchFamily="34" charset="0"/>
            </a:endParaRPr>
          </a:p>
        </p:txBody>
      </p:sp>
      <p:pic>
        <p:nvPicPr>
          <p:cNvPr id="24578"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245" y="314979"/>
            <a:ext cx="3409950" cy="625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4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07341" y="238943"/>
            <a:ext cx="6096000" cy="1754326"/>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Crear un proyecto llamado: Proyecto047</a:t>
            </a:r>
          </a:p>
          <a:p>
            <a:pPr algn="just"/>
            <a:r>
              <a:rPr lang="es-ES" b="0" i="0" dirty="0" smtClean="0">
                <a:solidFill>
                  <a:srgbClr val="333333"/>
                </a:solidFill>
                <a:effectLst/>
                <a:latin typeface="arial" panose="020B0604020202020204" pitchFamily="34" charset="0"/>
              </a:rPr>
              <a:t>Veamos los pasos que debemos dar para obtener este resultado:</a:t>
            </a:r>
          </a:p>
          <a:p>
            <a:pPr algn="just">
              <a:buFont typeface="+mj-lt"/>
              <a:buAutoNum type="arabicPeriod"/>
            </a:pPr>
            <a:r>
              <a:rPr lang="es-ES" b="0" i="0" dirty="0" smtClean="0">
                <a:solidFill>
                  <a:srgbClr val="333333"/>
                </a:solidFill>
                <a:effectLst/>
                <a:latin typeface="arial" panose="020B0604020202020204" pitchFamily="34" charset="0"/>
              </a:rPr>
              <a:t>El título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lo debemos modificar abriendo el archivo </a:t>
            </a:r>
            <a:r>
              <a:rPr lang="es-ES" b="0" i="0" dirty="0" err="1" smtClean="0">
                <a:solidFill>
                  <a:srgbClr val="333333"/>
                </a:solidFill>
                <a:effectLst/>
                <a:latin typeface="arial" panose="020B0604020202020204" pitchFamily="34" charset="0"/>
              </a:rPr>
              <a:t>strings</a:t>
            </a:r>
            <a:r>
              <a:rPr lang="es-ES" b="0" i="0" dirty="0" smtClean="0">
                <a:solidFill>
                  <a:srgbClr val="333333"/>
                </a:solidFill>
                <a:effectLst/>
                <a:latin typeface="arial" panose="020B0604020202020204" pitchFamily="34" charset="0"/>
              </a:rPr>
              <a:t> que se encuentra en la carpeta res/</a:t>
            </a:r>
            <a:r>
              <a:rPr lang="es-ES" b="0" i="0" dirty="0" err="1" smtClean="0">
                <a:solidFill>
                  <a:srgbClr val="333333"/>
                </a:solidFill>
                <a:effectLst/>
                <a:latin typeface="arial" panose="020B0604020202020204" pitchFamily="34" charset="0"/>
              </a:rPr>
              <a:t>values</a:t>
            </a:r>
            <a:r>
              <a:rPr lang="es-ES" b="0" i="0" dirty="0" smtClean="0">
                <a:solidFill>
                  <a:srgbClr val="333333"/>
                </a:solidFill>
                <a:effectLst/>
                <a:latin typeface="arial" panose="020B0604020202020204" pitchFamily="34" charset="0"/>
              </a:rPr>
              <a:t> y su contenido por defecto al crear el proyecto es:</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1156447" y="2554119"/>
            <a:ext cx="9341224" cy="3344048"/>
          </a:xfrm>
          <a:prstGeom prst="rect">
            <a:avLst/>
          </a:prstGeom>
        </p:spPr>
      </p:pic>
    </p:spTree>
    <p:extLst>
      <p:ext uri="{BB962C8B-B14F-4D97-AF65-F5344CB8AC3E}">
        <p14:creationId xmlns:p14="http://schemas.microsoft.com/office/powerpoint/2010/main" val="2508996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04564" y="31781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Podemos cambiar el contenido de la constante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272988" y="1172546"/>
            <a:ext cx="9018494" cy="3228514"/>
          </a:xfrm>
          <a:prstGeom prst="rect">
            <a:avLst/>
          </a:prstGeom>
        </p:spPr>
      </p:pic>
      <p:sp>
        <p:nvSpPr>
          <p:cNvPr id="4" name="Rectángulo 3"/>
          <p:cNvSpPr/>
          <p:nvPr/>
        </p:nvSpPr>
        <p:spPr>
          <a:xfrm>
            <a:off x="2734235" y="4721296"/>
            <a:ext cx="6096000" cy="1754326"/>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Recordemos que este archivo de recursos se utiliza para agrupar todos los mensajes que aparecen en pantalla y facilitar la implementación de aplicaciones para varios idiomas independiente de los algoritmos de la misma.</a:t>
            </a:r>
          </a:p>
          <a:p>
            <a:pPr algn="just"/>
            <a:r>
              <a:rPr lang="es-ES" b="0" i="0" dirty="0" smtClean="0">
                <a:solidFill>
                  <a:srgbClr val="333333"/>
                </a:solidFill>
                <a:effectLst/>
                <a:latin typeface="arial" panose="020B0604020202020204" pitchFamily="34" charset="0"/>
              </a:rPr>
              <a:t>En este archivo se crea un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llamado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 con el valor "Este mundo".</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26585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0" y="24609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Si vemos en su interior podemos ver que ya define un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llamado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a:t>
            </a:r>
            <a:endParaRPr lang="es-ES" dirty="0"/>
          </a:p>
        </p:txBody>
      </p:sp>
      <p:pic>
        <p:nvPicPr>
          <p:cNvPr id="2050"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48" y="1213762"/>
            <a:ext cx="7529793" cy="44973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157882" y="1068632"/>
            <a:ext cx="2913529" cy="3693319"/>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Lo que se encuentra entre las marcas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es lo que se visualizará, por ejemplo en la constante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 se almacena el valor "Proyecto044". En este archivo crearemos todas las constantes a incluir en nuestro programa.</a:t>
            </a:r>
          </a:p>
          <a:p>
            <a:pPr algn="just"/>
            <a:r>
              <a:rPr lang="es-ES" b="0" i="0" dirty="0" smtClean="0">
                <a:solidFill>
                  <a:srgbClr val="333333"/>
                </a:solidFill>
                <a:effectLst/>
                <a:latin typeface="arial" panose="020B0604020202020204" pitchFamily="34" charset="0"/>
              </a:rPr>
              <a:t>Para indicar una constante definida en el archivo strings.xml debemos utilizar la sintaxis:</a:t>
            </a:r>
            <a:endParaRPr lang="es-ES" b="0" i="0" dirty="0">
              <a:solidFill>
                <a:srgbClr val="333333"/>
              </a:solidFill>
              <a:effectLst/>
              <a:latin typeface="arial" panose="020B0604020202020204" pitchFamily="34" charset="0"/>
            </a:endParaRPr>
          </a:p>
        </p:txBody>
      </p:sp>
      <p:pic>
        <p:nvPicPr>
          <p:cNvPr id="6" name="Imagen 5"/>
          <p:cNvPicPr>
            <a:picLocks noChangeAspect="1"/>
          </p:cNvPicPr>
          <p:nvPr/>
        </p:nvPicPr>
        <p:blipFill>
          <a:blip r:embed="rId3"/>
          <a:stretch>
            <a:fillRect/>
          </a:stretch>
        </p:blipFill>
        <p:spPr>
          <a:xfrm>
            <a:off x="8157882" y="4932350"/>
            <a:ext cx="2932579" cy="1557458"/>
          </a:xfrm>
          <a:prstGeom prst="rect">
            <a:avLst/>
          </a:prstGeom>
        </p:spPr>
      </p:pic>
    </p:spTree>
    <p:extLst>
      <p:ext uri="{BB962C8B-B14F-4D97-AF65-F5344CB8AC3E}">
        <p14:creationId xmlns:p14="http://schemas.microsoft.com/office/powerpoint/2010/main" val="3130540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43201" y="21023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Luego este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se asocia con el título de la aplicación con la propiedad </a:t>
            </a:r>
            <a:r>
              <a:rPr lang="es-ES" b="0" i="0" dirty="0" err="1" smtClean="0">
                <a:solidFill>
                  <a:srgbClr val="333333"/>
                </a:solidFill>
                <a:effectLst/>
                <a:latin typeface="arial" panose="020B0604020202020204" pitchFamily="34" charset="0"/>
              </a:rPr>
              <a:t>label</a:t>
            </a:r>
            <a:r>
              <a:rPr lang="es-ES" b="0" i="0" dirty="0" smtClean="0">
                <a:solidFill>
                  <a:srgbClr val="333333"/>
                </a:solidFill>
                <a:effectLst/>
                <a:latin typeface="arial" panose="020B0604020202020204" pitchFamily="34" charset="0"/>
              </a:rPr>
              <a:t> en el archivo AndroidManifest.xml:</a:t>
            </a:r>
            <a:endParaRPr lang="es-ES" dirty="0"/>
          </a:p>
        </p:txBody>
      </p:sp>
      <p:pic>
        <p:nvPicPr>
          <p:cNvPr id="3" name="Imagen 2"/>
          <p:cNvPicPr>
            <a:picLocks noChangeAspect="1"/>
          </p:cNvPicPr>
          <p:nvPr/>
        </p:nvPicPr>
        <p:blipFill>
          <a:blip r:embed="rId2"/>
          <a:stretch>
            <a:fillRect/>
          </a:stretch>
        </p:blipFill>
        <p:spPr>
          <a:xfrm>
            <a:off x="1738417" y="1221772"/>
            <a:ext cx="8391701" cy="5412110"/>
          </a:xfrm>
          <a:prstGeom prst="rect">
            <a:avLst/>
          </a:prstGeom>
        </p:spPr>
      </p:pic>
    </p:spTree>
    <p:extLst>
      <p:ext uri="{BB962C8B-B14F-4D97-AF65-F5344CB8AC3E}">
        <p14:creationId xmlns:p14="http://schemas.microsoft.com/office/powerpoint/2010/main" val="57438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202177"/>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Desde el Editor del Android Studio cuando vemos el archivo AndroidManifest.xml nos sustituye visualmente las constantes por los valores de las constantes para ver que realmente se almacena:</a:t>
            </a:r>
            <a:endParaRPr lang="es-ES" dirty="0"/>
          </a:p>
        </p:txBody>
      </p:sp>
      <p:pic>
        <p:nvPicPr>
          <p:cNvPr id="25602" name="Picture 2" descr="ActionBar AndroidManifest.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387" y="1492153"/>
            <a:ext cx="7762875"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2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9059" y="19724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Pero si posicionamos el mouse sobre el valor veremos que está definida una constante con la sintaxis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/[nombre de constante]:</a:t>
            </a:r>
            <a:endParaRPr lang="es-ES" dirty="0"/>
          </a:p>
        </p:txBody>
      </p:sp>
      <p:pic>
        <p:nvPicPr>
          <p:cNvPr id="26626" name="Picture 2" descr="ActionBar AndroidManifest.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128" y="1366384"/>
            <a:ext cx="8181975" cy="4886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97223" y="3347882"/>
            <a:ext cx="3263153"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Y si hacemos clic veremos el contenido real del valor con el que se inicializa la propiedad.</a:t>
            </a:r>
            <a:endParaRPr lang="es-ES" dirty="0"/>
          </a:p>
        </p:txBody>
      </p:sp>
    </p:spTree>
    <p:extLst>
      <p:ext uri="{BB962C8B-B14F-4D97-AF65-F5344CB8AC3E}">
        <p14:creationId xmlns:p14="http://schemas.microsoft.com/office/powerpoint/2010/main" val="2388438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1129" y="480083"/>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En este archivo XML ya está inicializada la propiedad </a:t>
            </a:r>
            <a:r>
              <a:rPr lang="es-ES" b="0" i="0" dirty="0" err="1" smtClean="0">
                <a:solidFill>
                  <a:srgbClr val="333333"/>
                </a:solidFill>
                <a:effectLst/>
                <a:latin typeface="arial" panose="020B0604020202020204" pitchFamily="34" charset="0"/>
              </a:rPr>
              <a:t>label</a:t>
            </a:r>
            <a:r>
              <a:rPr lang="es-ES" b="0" i="0" dirty="0" smtClean="0">
                <a:solidFill>
                  <a:srgbClr val="333333"/>
                </a:solidFill>
                <a:effectLst/>
                <a:latin typeface="arial" panose="020B0604020202020204" pitchFamily="34" charset="0"/>
              </a:rPr>
              <a:t> de la marca </a:t>
            </a:r>
            <a:r>
              <a:rPr lang="es-ES" b="0" i="0" dirty="0" err="1" smtClean="0">
                <a:solidFill>
                  <a:srgbClr val="333333"/>
                </a:solidFill>
                <a:effectLst/>
                <a:latin typeface="arial" panose="020B0604020202020204" pitchFamily="34" charset="0"/>
              </a:rPr>
              <a:t>application</a:t>
            </a:r>
            <a:r>
              <a:rPr lang="es-ES" b="0" i="0" dirty="0" smtClean="0">
                <a:solidFill>
                  <a:srgbClr val="333333"/>
                </a:solidFill>
                <a:effectLst/>
                <a:latin typeface="arial" panose="020B0604020202020204" pitchFamily="34" charset="0"/>
              </a:rPr>
              <a:t> con el valor definido en el archivo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 (como vemos acá hacemos referencia al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a:t>
            </a:r>
            <a:endParaRPr lang="es-ES" dirty="0"/>
          </a:p>
        </p:txBody>
      </p:sp>
      <p:pic>
        <p:nvPicPr>
          <p:cNvPr id="4" name="Imagen 3"/>
          <p:cNvPicPr>
            <a:picLocks noChangeAspect="1"/>
          </p:cNvPicPr>
          <p:nvPr/>
        </p:nvPicPr>
        <p:blipFill>
          <a:blip r:embed="rId2"/>
          <a:stretch>
            <a:fillRect/>
          </a:stretch>
        </p:blipFill>
        <p:spPr>
          <a:xfrm>
            <a:off x="2271433" y="2568296"/>
            <a:ext cx="6917391" cy="2894011"/>
          </a:xfrm>
          <a:prstGeom prst="rect">
            <a:avLst/>
          </a:prstGeom>
        </p:spPr>
      </p:pic>
    </p:spTree>
    <p:extLst>
      <p:ext uri="{BB962C8B-B14F-4D97-AF65-F5344CB8AC3E}">
        <p14:creationId xmlns:p14="http://schemas.microsoft.com/office/powerpoint/2010/main" val="171643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09482" y="162289"/>
            <a:ext cx="6849034"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tenemos que definir las opciones de nuestro menú desplegable, debemos crear un archivo XML con las opciones, para esto presionamos el botón derecho sobre la carpeta res y seleccionamos la opción New -&gt; Android </a:t>
            </a:r>
            <a:r>
              <a:rPr lang="es-ES" b="0" i="0" dirty="0" err="1" smtClean="0">
                <a:solidFill>
                  <a:srgbClr val="333333"/>
                </a:solidFill>
                <a:effectLst/>
                <a:latin typeface="arial" panose="020B0604020202020204" pitchFamily="34" charset="0"/>
              </a:rPr>
              <a:t>resource</a:t>
            </a:r>
            <a:r>
              <a:rPr lang="es-ES" b="0" i="0" dirty="0" smtClean="0">
                <a:solidFill>
                  <a:srgbClr val="333333"/>
                </a:solidFill>
                <a:effectLst/>
                <a:latin typeface="arial" panose="020B0604020202020204" pitchFamily="34" charset="0"/>
              </a:rPr>
              <a:t> file:</a:t>
            </a:r>
            <a:endParaRPr lang="es-ES" dirty="0"/>
          </a:p>
        </p:txBody>
      </p:sp>
      <p:pic>
        <p:nvPicPr>
          <p:cNvPr id="27650" name="Picture 2" descr="ActionBar AndroidManifest.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714" y="1443234"/>
            <a:ext cx="5934075"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80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8376" y="403429"/>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En este diálogo indicamos el nombre del archivo a crear "</a:t>
            </a:r>
            <a:r>
              <a:rPr lang="es-ES" b="0" i="0" dirty="0" err="1" smtClean="0">
                <a:solidFill>
                  <a:srgbClr val="333333"/>
                </a:solidFill>
                <a:effectLst/>
                <a:latin typeface="arial" panose="020B0604020202020204" pitchFamily="34" charset="0"/>
              </a:rPr>
              <a:t>menuopciones</a:t>
            </a:r>
            <a:r>
              <a:rPr lang="es-ES" b="0" i="0" dirty="0" smtClean="0">
                <a:solidFill>
                  <a:srgbClr val="333333"/>
                </a:solidFill>
                <a:effectLst/>
                <a:latin typeface="arial" panose="020B0604020202020204" pitchFamily="34" charset="0"/>
              </a:rPr>
              <a:t>" y el tipo de recurso (</a:t>
            </a:r>
            <a:r>
              <a:rPr lang="es-ES" b="0" i="0" dirty="0" err="1" smtClean="0">
                <a:solidFill>
                  <a:srgbClr val="333333"/>
                </a:solidFill>
                <a:effectLst/>
                <a:latin typeface="arial" panose="020B0604020202020204" pitchFamily="34" charset="0"/>
              </a:rPr>
              <a:t>Resource</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type</a:t>
            </a:r>
            <a:r>
              <a:rPr lang="es-ES" b="0" i="0" dirty="0" smtClean="0">
                <a:solidFill>
                  <a:srgbClr val="333333"/>
                </a:solidFill>
                <a:effectLst/>
                <a:latin typeface="arial" panose="020B0604020202020204" pitchFamily="34" charset="0"/>
              </a:rPr>
              <a:t>) de tipo </a:t>
            </a:r>
            <a:r>
              <a:rPr lang="es-ES" b="0" i="0" dirty="0" err="1" smtClean="0">
                <a:solidFill>
                  <a:srgbClr val="333333"/>
                </a:solidFill>
                <a:effectLst/>
                <a:latin typeface="arial" panose="020B0604020202020204" pitchFamily="34" charset="0"/>
              </a:rPr>
              <a:t>Menu</a:t>
            </a:r>
            <a:r>
              <a:rPr lang="es-ES" b="0" i="0" dirty="0" smtClean="0">
                <a:solidFill>
                  <a:srgbClr val="333333"/>
                </a:solidFill>
                <a:effectLst/>
                <a:latin typeface="arial" panose="020B0604020202020204" pitchFamily="34" charset="0"/>
              </a:rPr>
              <a:t>:</a:t>
            </a:r>
            <a:endParaRPr lang="es-ES" dirty="0"/>
          </a:p>
        </p:txBody>
      </p:sp>
      <p:pic>
        <p:nvPicPr>
          <p:cNvPr id="28674" name="Picture 2" descr="ActionBar AndroidManifest.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28" y="1532947"/>
            <a:ext cx="7248525" cy="47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332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74258" y="8070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Aparece ahora una herramienta que nos permite crear el menú de opciones en forma visual (Esta herramienta está disponible desde el Android Studio 2.3.x):</a:t>
            </a:r>
            <a:endParaRPr lang="es-ES" dirty="0"/>
          </a:p>
        </p:txBody>
      </p:sp>
      <p:pic>
        <p:nvPicPr>
          <p:cNvPr id="29698" name="Picture 2" descr="ActionBar editor android studio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145" y="1228164"/>
            <a:ext cx="6149113" cy="544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4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2730" y="506071"/>
            <a:ext cx="3926541"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Arrastramos </a:t>
            </a:r>
            <a:r>
              <a:rPr lang="es-ES" b="0" i="0" dirty="0" err="1" smtClean="0">
                <a:solidFill>
                  <a:srgbClr val="333333"/>
                </a:solidFill>
                <a:effectLst/>
                <a:latin typeface="arial" panose="020B0604020202020204" pitchFamily="34" charset="0"/>
              </a:rPr>
              <a:t>Menu</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a nuestra ventana y configuramos las propiedades:</a:t>
            </a:r>
            <a:endParaRPr lang="es-ES" dirty="0"/>
          </a:p>
        </p:txBody>
      </p:sp>
      <p:pic>
        <p:nvPicPr>
          <p:cNvPr id="30722" name="Picture 2" descr="ActionBar editor android studio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106" y="366306"/>
            <a:ext cx="6967230" cy="619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43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4588" y="555829"/>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Podemos ver el archivo menuopciones.xml como texto seleccionando la opción "Text" que aparece en la parte inferior:</a:t>
            </a:r>
            <a:endParaRPr lang="es-ES" dirty="0"/>
          </a:p>
        </p:txBody>
      </p:sp>
      <p:pic>
        <p:nvPicPr>
          <p:cNvPr id="3" name="Imagen 2"/>
          <p:cNvPicPr>
            <a:picLocks noChangeAspect="1"/>
          </p:cNvPicPr>
          <p:nvPr/>
        </p:nvPicPr>
        <p:blipFill>
          <a:blip r:embed="rId2"/>
          <a:stretch>
            <a:fillRect/>
          </a:stretch>
        </p:blipFill>
        <p:spPr>
          <a:xfrm>
            <a:off x="457200" y="1767423"/>
            <a:ext cx="8561294" cy="4524923"/>
          </a:xfrm>
          <a:prstGeom prst="rect">
            <a:avLst/>
          </a:prstGeom>
        </p:spPr>
      </p:pic>
      <p:sp>
        <p:nvSpPr>
          <p:cNvPr id="4" name="Rectángulo 3"/>
          <p:cNvSpPr/>
          <p:nvPr/>
        </p:nvSpPr>
        <p:spPr>
          <a:xfrm>
            <a:off x="9108141" y="3061012"/>
            <a:ext cx="2832848"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Versiones anteriores de Android Studio requería que se escribiera directamente el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a:t>
            </a:r>
            <a:endParaRPr lang="es-ES" dirty="0"/>
          </a:p>
        </p:txBody>
      </p:sp>
    </p:spTree>
    <p:extLst>
      <p:ext uri="{BB962C8B-B14F-4D97-AF65-F5344CB8AC3E}">
        <p14:creationId xmlns:p14="http://schemas.microsoft.com/office/powerpoint/2010/main" val="295049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828" y="851664"/>
            <a:ext cx="3048000"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La funcionalidad de nuestro programa será mostrar un </a:t>
            </a:r>
            <a:r>
              <a:rPr lang="es-ES" b="0" i="0" dirty="0" err="1" smtClean="0">
                <a:solidFill>
                  <a:srgbClr val="333333"/>
                </a:solidFill>
                <a:effectLst/>
                <a:latin typeface="arial" panose="020B0604020202020204" pitchFamily="34" charset="0"/>
              </a:rPr>
              <a:t>Toast</a:t>
            </a:r>
            <a:r>
              <a:rPr lang="es-ES" b="0" i="0" dirty="0" smtClean="0">
                <a:solidFill>
                  <a:srgbClr val="333333"/>
                </a:solidFill>
                <a:effectLst/>
                <a:latin typeface="arial" panose="020B0604020202020204" pitchFamily="34" charset="0"/>
              </a:rPr>
              <a:t> cuando se seleccione alguno de las opciones del menú. El código java de la clase debe ser:</a:t>
            </a:r>
            <a:endParaRPr lang="es-ES" dirty="0"/>
          </a:p>
        </p:txBody>
      </p:sp>
      <p:pic>
        <p:nvPicPr>
          <p:cNvPr id="3" name="Imagen 2"/>
          <p:cNvPicPr>
            <a:picLocks noChangeAspect="1"/>
          </p:cNvPicPr>
          <p:nvPr/>
        </p:nvPicPr>
        <p:blipFill>
          <a:blip r:embed="rId2"/>
          <a:stretch>
            <a:fillRect/>
          </a:stretch>
        </p:blipFill>
        <p:spPr>
          <a:xfrm>
            <a:off x="3411334" y="0"/>
            <a:ext cx="7736014" cy="6858000"/>
          </a:xfrm>
          <a:prstGeom prst="rect">
            <a:avLst/>
          </a:prstGeom>
        </p:spPr>
      </p:pic>
    </p:spTree>
    <p:extLst>
      <p:ext uri="{BB962C8B-B14F-4D97-AF65-F5344CB8AC3E}">
        <p14:creationId xmlns:p14="http://schemas.microsoft.com/office/powerpoint/2010/main" val="137630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64024" y="341583"/>
            <a:ext cx="9099176" cy="1200329"/>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Es decir disponemos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y seguidamente el nombre de la constante definida en el archivo strings.xml.</a:t>
            </a:r>
          </a:p>
          <a:p>
            <a:pPr algn="just"/>
            <a:r>
              <a:rPr lang="es-ES" b="0" i="0" dirty="0" smtClean="0">
                <a:solidFill>
                  <a:srgbClr val="333333"/>
                </a:solidFill>
                <a:effectLst/>
                <a:latin typeface="arial" panose="020B0604020202020204" pitchFamily="34" charset="0"/>
              </a:rPr>
              <a:t>Hay varias formas de crear estas constantes:</a:t>
            </a:r>
          </a:p>
          <a:p>
            <a:pPr algn="just">
              <a:buFont typeface="+mj-lt"/>
              <a:buAutoNum type="arabicPeriod"/>
            </a:pPr>
            <a:r>
              <a:rPr lang="es-ES" b="0" i="0" dirty="0" smtClean="0">
                <a:solidFill>
                  <a:srgbClr val="333333"/>
                </a:solidFill>
                <a:effectLst/>
                <a:latin typeface="arial" panose="020B0604020202020204" pitchFamily="34" charset="0"/>
              </a:rPr>
              <a:t>La escribimos directamente en el editor de texto del archivo strings.xml:</a:t>
            </a:r>
            <a:endParaRPr lang="es-ES" b="0" i="0" dirty="0">
              <a:solidFill>
                <a:srgbClr val="333333"/>
              </a:solidFill>
              <a:effectLst/>
              <a:latin typeface="arial" panose="020B0604020202020204" pitchFamily="34" charset="0"/>
            </a:endParaRPr>
          </a:p>
        </p:txBody>
      </p:sp>
      <p:pic>
        <p:nvPicPr>
          <p:cNvPr id="3074"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1" y="1746904"/>
            <a:ext cx="7991475" cy="4857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686800" y="2828836"/>
            <a:ext cx="3222812" cy="2585323"/>
          </a:xfrm>
          <a:prstGeom prst="rect">
            <a:avLst/>
          </a:prstGeom>
        </p:spPr>
        <p:txBody>
          <a:bodyPr wrap="square">
            <a:spAutoFit/>
          </a:bodyPr>
          <a:lstStyle/>
          <a:p>
            <a:r>
              <a:rPr lang="es-ES" b="0" i="0" dirty="0" smtClean="0">
                <a:solidFill>
                  <a:srgbClr val="333333"/>
                </a:solidFill>
                <a:effectLst/>
                <a:latin typeface="arial" panose="020B0604020202020204" pitchFamily="34" charset="0"/>
              </a:rPr>
              <a:t>Es decir estamos creando una constante llamada "programador". Para hacer referencia en nuestro programa indicaremos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/programador y el dato que se mostrará será: "</a:t>
            </a:r>
            <a:r>
              <a:rPr lang="es-ES" b="0" i="0" dirty="0" err="1" smtClean="0">
                <a:solidFill>
                  <a:srgbClr val="333333"/>
                </a:solidFill>
                <a:effectLst/>
                <a:latin typeface="arial" panose="020B0604020202020204" pitchFamily="34" charset="0"/>
              </a:rPr>
              <a:t>Desarrollador:Pablo</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Rodriguez</a:t>
            </a:r>
            <a:r>
              <a:rPr lang="es-ES" b="0" i="0" dirty="0" smtClean="0">
                <a:solidFill>
                  <a:srgbClr val="333333"/>
                </a:solidFill>
                <a:effectLst/>
                <a:latin typeface="arial" panose="020B0604020202020204" pitchFamily="34" charset="0"/>
              </a:rPr>
              <a:t>".</a:t>
            </a:r>
            <a:endParaRPr lang="es-ES" dirty="0"/>
          </a:p>
        </p:txBody>
      </p:sp>
    </p:spTree>
    <p:extLst>
      <p:ext uri="{BB962C8B-B14F-4D97-AF65-F5344CB8AC3E}">
        <p14:creationId xmlns:p14="http://schemas.microsoft.com/office/powerpoint/2010/main" val="364330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43952" y="224135"/>
            <a:ext cx="8068236"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Como podemos observar hemos </a:t>
            </a:r>
            <a:r>
              <a:rPr lang="es-ES" b="0" i="0" dirty="0" err="1" smtClean="0">
                <a:solidFill>
                  <a:srgbClr val="333333"/>
                </a:solidFill>
                <a:effectLst/>
                <a:latin typeface="arial" panose="020B0604020202020204" pitchFamily="34" charset="0"/>
              </a:rPr>
              <a:t>sobreescrito</a:t>
            </a:r>
            <a:r>
              <a:rPr lang="es-ES" b="0" i="0" dirty="0" smtClean="0">
                <a:solidFill>
                  <a:srgbClr val="333333"/>
                </a:solidFill>
                <a:effectLst/>
                <a:latin typeface="arial" panose="020B0604020202020204" pitchFamily="34" charset="0"/>
              </a:rPr>
              <a:t> los métodos </a:t>
            </a:r>
            <a:r>
              <a:rPr lang="es-ES" b="0" i="0" dirty="0" err="1" smtClean="0">
                <a:solidFill>
                  <a:srgbClr val="333333"/>
                </a:solidFill>
                <a:effectLst/>
                <a:latin typeface="arial" panose="020B0604020202020204" pitchFamily="34" charset="0"/>
              </a:rPr>
              <a:t>onCreateOptionsMenu</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onOptionsItemSelected</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311581" y="1084712"/>
            <a:ext cx="9639243" cy="5460266"/>
          </a:xfrm>
          <a:prstGeom prst="rect">
            <a:avLst/>
          </a:prstGeom>
        </p:spPr>
      </p:pic>
      <p:sp>
        <p:nvSpPr>
          <p:cNvPr id="4" name="Rectángulo 3"/>
          <p:cNvSpPr/>
          <p:nvPr/>
        </p:nvSpPr>
        <p:spPr>
          <a:xfrm>
            <a:off x="9448799" y="3338844"/>
            <a:ext cx="2501153"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método </a:t>
            </a:r>
            <a:r>
              <a:rPr lang="es-ES" b="0" i="0" dirty="0" err="1" smtClean="0">
                <a:solidFill>
                  <a:srgbClr val="333333"/>
                </a:solidFill>
                <a:effectLst/>
                <a:latin typeface="arial" panose="020B0604020202020204" pitchFamily="34" charset="0"/>
              </a:rPr>
              <a:t>onCreateOptionsMenu</a:t>
            </a:r>
            <a:r>
              <a:rPr lang="es-ES" b="0" i="0" dirty="0" smtClean="0">
                <a:solidFill>
                  <a:srgbClr val="333333"/>
                </a:solidFill>
                <a:effectLst/>
                <a:latin typeface="arial" panose="020B0604020202020204" pitchFamily="34" charset="0"/>
              </a:rPr>
              <a:t> lee el archivo menuopciones.xml donde definimos el menú de opciones:</a:t>
            </a:r>
            <a:endParaRPr lang="es-ES" dirty="0"/>
          </a:p>
        </p:txBody>
      </p:sp>
    </p:spTree>
    <p:extLst>
      <p:ext uri="{BB962C8B-B14F-4D97-AF65-F5344CB8AC3E}">
        <p14:creationId xmlns:p14="http://schemas.microsoft.com/office/powerpoint/2010/main" val="331394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695" y="773704"/>
            <a:ext cx="3191435" cy="4524315"/>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el mismo problema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con el menú de opciones pero utilizando constantes para cada opción del menú y también constantes para los tres mensajes que aparecen cuando se seleccionan cada una de las opciones.</a:t>
            </a:r>
          </a:p>
          <a:p>
            <a:pPr algn="just"/>
            <a:r>
              <a:rPr lang="es-ES" b="0" i="0" dirty="0" smtClean="0">
                <a:solidFill>
                  <a:srgbClr val="333333"/>
                </a:solidFill>
                <a:effectLst/>
                <a:latin typeface="arial" panose="020B0604020202020204" pitchFamily="34" charset="0"/>
              </a:rPr>
              <a:t>Creemos un proyecto llamado "Proyecto048" y creemos primero el archivo strings.xml con todas las constantes necesarias de nuestro programa:</a:t>
            </a:r>
            <a:endParaRPr lang="es-ES" b="0" i="0" dirty="0">
              <a:solidFill>
                <a:srgbClr val="333333"/>
              </a:solidFill>
              <a:effectLst/>
              <a:latin typeface="arial" panose="020B0604020202020204" pitchFamily="34" charset="0"/>
            </a:endParaRPr>
          </a:p>
        </p:txBody>
      </p:sp>
      <p:pic>
        <p:nvPicPr>
          <p:cNvPr id="3174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751" y="773704"/>
            <a:ext cx="8086725" cy="5248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096000" y="5421814"/>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Es decir modificamos el valor de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 y creamos seis constantes más, tres para las etiquetas de las opciones del menú y tres para los mensajes que deben aparecer cuando se presionen las opciones.</a:t>
            </a:r>
            <a:endParaRPr lang="es-ES" dirty="0"/>
          </a:p>
        </p:txBody>
      </p:sp>
    </p:spTree>
    <p:extLst>
      <p:ext uri="{BB962C8B-B14F-4D97-AF65-F5344CB8AC3E}">
        <p14:creationId xmlns:p14="http://schemas.microsoft.com/office/powerpoint/2010/main" val="2307172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0094" y="380564"/>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El archivo </a:t>
            </a:r>
            <a:r>
              <a:rPr lang="es-ES" b="0" i="0" dirty="0" err="1" smtClean="0">
                <a:solidFill>
                  <a:srgbClr val="333333"/>
                </a:solidFill>
                <a:effectLst/>
                <a:latin typeface="arial" panose="020B0604020202020204" pitchFamily="34" charset="0"/>
              </a:rPr>
              <a:t>menuopciones</a:t>
            </a:r>
            <a:r>
              <a:rPr lang="es-ES" b="0" i="0" dirty="0" smtClean="0">
                <a:solidFill>
                  <a:srgbClr val="333333"/>
                </a:solidFill>
                <a:effectLst/>
                <a:latin typeface="arial" panose="020B0604020202020204" pitchFamily="34" charset="0"/>
              </a:rPr>
              <a:t> ahora queda codificado así (recordemos que lo podemos hacer en forma visual):</a:t>
            </a:r>
            <a:endParaRPr lang="es-ES" dirty="0"/>
          </a:p>
        </p:txBody>
      </p:sp>
      <p:pic>
        <p:nvPicPr>
          <p:cNvPr id="3" name="Imagen 2"/>
          <p:cNvPicPr>
            <a:picLocks noChangeAspect="1"/>
          </p:cNvPicPr>
          <p:nvPr/>
        </p:nvPicPr>
        <p:blipFill>
          <a:blip r:embed="rId2"/>
          <a:stretch>
            <a:fillRect/>
          </a:stretch>
        </p:blipFill>
        <p:spPr>
          <a:xfrm>
            <a:off x="1304365" y="1223718"/>
            <a:ext cx="8866094" cy="4648128"/>
          </a:xfrm>
          <a:prstGeom prst="rect">
            <a:avLst/>
          </a:prstGeom>
        </p:spPr>
      </p:pic>
      <p:sp>
        <p:nvSpPr>
          <p:cNvPr id="4" name="Rectángulo 3"/>
          <p:cNvSpPr/>
          <p:nvPr/>
        </p:nvSpPr>
        <p:spPr>
          <a:xfrm>
            <a:off x="2026024" y="5992486"/>
            <a:ext cx="7835152"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Es decir hemos inicializado cada propiedad </a:t>
            </a:r>
            <a:r>
              <a:rPr lang="es-ES" b="0" i="0" dirty="0" err="1" smtClean="0">
                <a:solidFill>
                  <a:srgbClr val="333333"/>
                </a:solidFill>
                <a:effectLst/>
                <a:latin typeface="arial" panose="020B0604020202020204" pitchFamily="34" charset="0"/>
              </a:rPr>
              <a:t>title</a:t>
            </a:r>
            <a:r>
              <a:rPr lang="es-ES" b="0" i="0" dirty="0" smtClean="0">
                <a:solidFill>
                  <a:srgbClr val="333333"/>
                </a:solidFill>
                <a:effectLst/>
                <a:latin typeface="arial" panose="020B0604020202020204" pitchFamily="34" charset="0"/>
              </a:rPr>
              <a:t> de los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con los nombres de las constantes que creamos en el archivo strings.xml.</a:t>
            </a:r>
            <a:endParaRPr lang="es-ES" dirty="0"/>
          </a:p>
        </p:txBody>
      </p:sp>
    </p:spTree>
    <p:extLst>
      <p:ext uri="{BB962C8B-B14F-4D97-AF65-F5344CB8AC3E}">
        <p14:creationId xmlns:p14="http://schemas.microsoft.com/office/powerpoint/2010/main" val="239160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3412" y="645476"/>
            <a:ext cx="3666564"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Finalmente el código fuente de la aplicación sufre los siguientes cambios para utilizar las constantes del archivo strings.xml cuando se deben mostrar los mensajes:</a:t>
            </a:r>
            <a:endParaRPr lang="es-ES" dirty="0"/>
          </a:p>
        </p:txBody>
      </p:sp>
      <p:pic>
        <p:nvPicPr>
          <p:cNvPr id="3" name="Imagen 2"/>
          <p:cNvPicPr>
            <a:picLocks noChangeAspect="1"/>
          </p:cNvPicPr>
          <p:nvPr/>
        </p:nvPicPr>
        <p:blipFill>
          <a:blip r:embed="rId2"/>
          <a:stretch>
            <a:fillRect/>
          </a:stretch>
        </p:blipFill>
        <p:spPr>
          <a:xfrm>
            <a:off x="4208296" y="0"/>
            <a:ext cx="6679971" cy="6858000"/>
          </a:xfrm>
          <a:prstGeom prst="rect">
            <a:avLst/>
          </a:prstGeom>
        </p:spPr>
      </p:pic>
    </p:spTree>
    <p:extLst>
      <p:ext uri="{BB962C8B-B14F-4D97-AF65-F5344CB8AC3E}">
        <p14:creationId xmlns:p14="http://schemas.microsoft.com/office/powerpoint/2010/main" val="4153331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07342" y="102602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Lo nuevo aquí es ver que antes para mostrar el mensaje directamente en el código Java hacíamos:</a:t>
            </a:r>
            <a:endParaRPr lang="es-ES" dirty="0"/>
          </a:p>
        </p:txBody>
      </p:sp>
      <p:pic>
        <p:nvPicPr>
          <p:cNvPr id="3" name="Imagen 2"/>
          <p:cNvPicPr>
            <a:picLocks noChangeAspect="1"/>
          </p:cNvPicPr>
          <p:nvPr/>
        </p:nvPicPr>
        <p:blipFill>
          <a:blip r:embed="rId2"/>
          <a:stretch>
            <a:fillRect/>
          </a:stretch>
        </p:blipFill>
        <p:spPr>
          <a:xfrm>
            <a:off x="923364" y="2408023"/>
            <a:ext cx="9834282" cy="2638713"/>
          </a:xfrm>
          <a:prstGeom prst="rect">
            <a:avLst/>
          </a:prstGeom>
        </p:spPr>
      </p:pic>
    </p:spTree>
    <p:extLst>
      <p:ext uri="{BB962C8B-B14F-4D97-AF65-F5344CB8AC3E}">
        <p14:creationId xmlns:p14="http://schemas.microsoft.com/office/powerpoint/2010/main" val="531791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705108"/>
            <a:ext cx="6096000" cy="1754326"/>
          </a:xfrm>
          <a:prstGeom prst="rect">
            <a:avLst/>
          </a:prstGeom>
        </p:spPr>
        <p:txBody>
          <a:bodyPr>
            <a:spAutoFit/>
          </a:bodyPr>
          <a:lstStyle/>
          <a:p>
            <a:r>
              <a:rPr lang="es-ES" b="0" i="0" dirty="0" smtClean="0">
                <a:solidFill>
                  <a:srgbClr val="333333"/>
                </a:solidFill>
                <a:effectLst/>
                <a:latin typeface="arial" panose="020B0604020202020204" pitchFamily="34" charset="0"/>
              </a:rPr>
              <a:t>Ahora vemos si queremos extraer el dato de la constante que se encuentra en el archivo strings.xml lo debemos hacer llamando al método </a:t>
            </a:r>
            <a:r>
              <a:rPr lang="es-ES" b="0" i="0" dirty="0" err="1" smtClean="0">
                <a:solidFill>
                  <a:srgbClr val="333333"/>
                </a:solidFill>
                <a:effectLst/>
                <a:latin typeface="arial" panose="020B0604020202020204" pitchFamily="34" charset="0"/>
              </a:rPr>
              <a:t>getString</a:t>
            </a:r>
            <a:r>
              <a:rPr lang="es-ES" b="0" i="0" dirty="0" smtClean="0">
                <a:solidFill>
                  <a:srgbClr val="333333"/>
                </a:solidFill>
                <a:effectLst/>
                <a:latin typeface="arial" panose="020B0604020202020204" pitchFamily="34" charset="0"/>
              </a:rPr>
              <a:t> y pasando la referencia al nombre de la constante que se encuentra en la clase R y dentro de esta en una clase interna llamada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192305" y="2858394"/>
            <a:ext cx="9565341" cy="2388867"/>
          </a:xfrm>
          <a:prstGeom prst="rect">
            <a:avLst/>
          </a:prstGeom>
        </p:spPr>
      </p:pic>
    </p:spTree>
    <p:extLst>
      <p:ext uri="{BB962C8B-B14F-4D97-AF65-F5344CB8AC3E}">
        <p14:creationId xmlns:p14="http://schemas.microsoft.com/office/powerpoint/2010/main" val="268980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73506" y="285981"/>
            <a:ext cx="4350102" cy="369332"/>
          </a:xfrm>
          <a:prstGeom prst="rect">
            <a:avLst/>
          </a:prstGeom>
        </p:spPr>
        <p:txBody>
          <a:bodyPr wrap="none">
            <a:spAutoFit/>
          </a:bodyPr>
          <a:lstStyle/>
          <a:p>
            <a:r>
              <a:rPr lang="es-ES" b="1" dirty="0" smtClean="0"/>
              <a:t>Componente </a:t>
            </a:r>
            <a:r>
              <a:rPr lang="es-ES" b="1" dirty="0" err="1" smtClean="0"/>
              <a:t>ActionBar</a:t>
            </a:r>
            <a:r>
              <a:rPr lang="es-ES" b="1" dirty="0" smtClean="0"/>
              <a:t> (Botones de acción)</a:t>
            </a:r>
            <a:endParaRPr lang="es-ES" b="1" dirty="0"/>
          </a:p>
        </p:txBody>
      </p:sp>
      <p:sp>
        <p:nvSpPr>
          <p:cNvPr id="4" name="Rectángulo 3"/>
          <p:cNvSpPr/>
          <p:nvPr/>
        </p:nvSpPr>
        <p:spPr>
          <a:xfrm>
            <a:off x="842682" y="1103182"/>
            <a:ext cx="6096000" cy="3970318"/>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Ahora veremos otra característica que podemos agregarle a la barra de acción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Como habíamos visto la barra de acción muestra a la izquierda un título y del lado derecho un botón que muestra un menú desplegable. Podemos disponer opciones de dicho menú que se muestren directamente en la barra de acción para que tengamos acceso a dichas opciones en forma directo sin tener que abrir el menú desplegable.</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una aplicación (Proyecto049) que muestre como título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y luego dos botones de acción y tres opciones en el menú desplegable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La interfaz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el título, los botones de acción y el menú desplegable debe ser similar a:</a:t>
            </a:r>
            <a:endParaRPr lang="es-ES" b="0" i="0" dirty="0">
              <a:solidFill>
                <a:srgbClr val="333333"/>
              </a:solidFill>
              <a:effectLst/>
              <a:latin typeface="arial" panose="020B0604020202020204" pitchFamily="34" charset="0"/>
            </a:endParaRPr>
          </a:p>
        </p:txBody>
      </p:sp>
      <p:pic>
        <p:nvPicPr>
          <p:cNvPr id="32770"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363" y="357699"/>
            <a:ext cx="3419475" cy="6257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42682" y="5415296"/>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Como podemos observar hay dos botones de acción siempre visibles (podemos mostrar normalmente su ícono, pero si disponemos de dispositivos más grandes podemos mostrar un texto inclusive)</a:t>
            </a:r>
            <a:endParaRPr lang="es-ES" dirty="0"/>
          </a:p>
        </p:txBody>
      </p:sp>
    </p:spTree>
    <p:extLst>
      <p:ext uri="{BB962C8B-B14F-4D97-AF65-F5344CB8AC3E}">
        <p14:creationId xmlns:p14="http://schemas.microsoft.com/office/powerpoint/2010/main" val="415803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1" y="380564"/>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Veamos los pasos que debemos dar para obtener este resultado:</a:t>
            </a:r>
            <a:endParaRPr lang="es-ES" dirty="0"/>
          </a:p>
        </p:txBody>
      </p:sp>
      <p:sp>
        <p:nvSpPr>
          <p:cNvPr id="3" name="Rectángulo 2"/>
          <p:cNvSpPr/>
          <p:nvPr/>
        </p:nvSpPr>
        <p:spPr>
          <a:xfrm>
            <a:off x="376518" y="1290534"/>
            <a:ext cx="6096000" cy="3416320"/>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Lo primero es disponer dos imágenes de 32x32 píxeles en la carpeta </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 una que represente un teléfono y otra una cámara fotográfica (recordemos que los nombres de archivos deben estar en minúsculas, sin espacios, no empezar con un número y no contener caracteres especiales, salvo el </a:t>
            </a:r>
            <a:r>
              <a:rPr lang="es-ES" b="0" i="0" dirty="0" err="1" smtClean="0">
                <a:solidFill>
                  <a:srgbClr val="333333"/>
                </a:solidFill>
                <a:effectLst/>
                <a:latin typeface="arial" panose="020B0604020202020204" pitchFamily="34" charset="0"/>
              </a:rPr>
              <a:t>guión</a:t>
            </a:r>
            <a:r>
              <a:rPr lang="es-ES" b="0" i="0" dirty="0" smtClean="0">
                <a:solidFill>
                  <a:srgbClr val="333333"/>
                </a:solidFill>
                <a:effectLst/>
                <a:latin typeface="arial" panose="020B0604020202020204" pitchFamily="34" charset="0"/>
              </a:rPr>
              <a:t> bajo), podemos llamar a los archivos telefono.png y camara.png</a:t>
            </a:r>
            <a:br>
              <a:rPr lang="es-ES" b="0" i="0" dirty="0" smtClean="0">
                <a:solidFill>
                  <a:srgbClr val="333333"/>
                </a:solidFill>
                <a:effectLst/>
                <a:latin typeface="arial" panose="020B0604020202020204" pitchFamily="34" charset="0"/>
              </a:rPr>
            </a:br>
            <a:r>
              <a:rPr lang="es-ES" b="0" i="0" dirty="0" smtClean="0">
                <a:solidFill>
                  <a:srgbClr val="333333"/>
                </a:solidFill>
                <a:effectLst/>
                <a:latin typeface="arial" panose="020B0604020202020204" pitchFamily="34" charset="0"/>
              </a:rPr>
              <a:t>Dispondremos solo estas dos imágenes en </a:t>
            </a:r>
            <a:r>
              <a:rPr lang="es-ES" b="0" i="0" dirty="0" err="1" smtClean="0">
                <a:solidFill>
                  <a:srgbClr val="333333"/>
                </a:solidFill>
                <a:effectLst/>
                <a:latin typeface="arial" panose="020B0604020202020204" pitchFamily="34" charset="0"/>
              </a:rPr>
              <a:t>en</a:t>
            </a:r>
            <a:r>
              <a:rPr lang="es-ES" b="0" i="0" dirty="0" smtClean="0">
                <a:solidFill>
                  <a:srgbClr val="333333"/>
                </a:solidFill>
                <a:effectLst/>
                <a:latin typeface="arial" panose="020B0604020202020204" pitchFamily="34" charset="0"/>
              </a:rPr>
              <a:t> la carpeta </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Lo más fácil para insertar estos archivos a dicha carpeta es disponer la ventana de "Project" en vista de "Project File"</a:t>
            </a:r>
            <a:endParaRPr lang="es-ES" b="0" i="0" dirty="0">
              <a:solidFill>
                <a:srgbClr val="333333"/>
              </a:solidFill>
              <a:effectLst/>
              <a:latin typeface="arial" panose="020B0604020202020204" pitchFamily="34" charset="0"/>
            </a:endParaRPr>
          </a:p>
        </p:txBody>
      </p:sp>
      <p:pic>
        <p:nvPicPr>
          <p:cNvPr id="33794"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69" y="1026895"/>
            <a:ext cx="3638550" cy="53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7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75012" y="120588"/>
            <a:ext cx="7602070" cy="369332"/>
          </a:xfrm>
          <a:prstGeom prst="rect">
            <a:avLst/>
          </a:prstGeom>
        </p:spPr>
        <p:txBody>
          <a:bodyPr wrap="square">
            <a:spAutoFit/>
          </a:bodyPr>
          <a:lstStyle/>
          <a:p>
            <a:r>
              <a:rPr lang="es-ES" b="0" i="0" dirty="0" smtClean="0">
                <a:solidFill>
                  <a:srgbClr val="333333"/>
                </a:solidFill>
                <a:effectLst/>
                <a:latin typeface="arial" panose="020B0604020202020204" pitchFamily="34" charset="0"/>
              </a:rPr>
              <a:t>Y ahora ubicar la carpeta </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 y copiar las dos imágenes:</a:t>
            </a:r>
            <a:endParaRPr lang="es-ES" dirty="0"/>
          </a:p>
        </p:txBody>
      </p:sp>
      <p:pic>
        <p:nvPicPr>
          <p:cNvPr id="34818"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717" y="489920"/>
            <a:ext cx="4162425"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58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9741" y="394465"/>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El título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lo debemos modificar abriendo el archivo </a:t>
            </a:r>
            <a:r>
              <a:rPr lang="es-ES" b="0" i="0" dirty="0" err="1" smtClean="0">
                <a:solidFill>
                  <a:srgbClr val="333333"/>
                </a:solidFill>
                <a:effectLst/>
                <a:latin typeface="arial" panose="020B0604020202020204" pitchFamily="34" charset="0"/>
              </a:rPr>
              <a:t>strings</a:t>
            </a:r>
            <a:r>
              <a:rPr lang="es-ES" b="0" i="0" dirty="0" smtClean="0">
                <a:solidFill>
                  <a:srgbClr val="333333"/>
                </a:solidFill>
                <a:effectLst/>
                <a:latin typeface="arial" panose="020B0604020202020204" pitchFamily="34" charset="0"/>
              </a:rPr>
              <a:t> que se encuentra en la carpeta res/</a:t>
            </a:r>
            <a:r>
              <a:rPr lang="es-ES" b="0" i="0" dirty="0" err="1" smtClean="0">
                <a:solidFill>
                  <a:srgbClr val="333333"/>
                </a:solidFill>
                <a:effectLst/>
                <a:latin typeface="arial" panose="020B0604020202020204" pitchFamily="34" charset="0"/>
              </a:rPr>
              <a:t>values</a:t>
            </a:r>
            <a:r>
              <a:rPr lang="es-ES" b="0" i="0" dirty="0" smtClean="0">
                <a:solidFill>
                  <a:srgbClr val="333333"/>
                </a:solidFill>
                <a:effectLst/>
                <a:latin typeface="arial" panose="020B0604020202020204" pitchFamily="34" charset="0"/>
              </a:rPr>
              <a:t> y su contenido debe ser:</a:t>
            </a:r>
            <a:endParaRPr lang="es-ES" dirty="0"/>
          </a:p>
        </p:txBody>
      </p:sp>
      <p:pic>
        <p:nvPicPr>
          <p:cNvPr id="4" name="Imagen 3"/>
          <p:cNvPicPr>
            <a:picLocks noChangeAspect="1"/>
          </p:cNvPicPr>
          <p:nvPr/>
        </p:nvPicPr>
        <p:blipFill>
          <a:blip r:embed="rId2"/>
          <a:stretch>
            <a:fillRect/>
          </a:stretch>
        </p:blipFill>
        <p:spPr>
          <a:xfrm>
            <a:off x="966507" y="2078423"/>
            <a:ext cx="7343775" cy="3665716"/>
          </a:xfrm>
          <a:prstGeom prst="rect">
            <a:avLst/>
          </a:prstGeom>
        </p:spPr>
      </p:pic>
      <p:sp>
        <p:nvSpPr>
          <p:cNvPr id="5" name="Rectángulo 4"/>
          <p:cNvSpPr/>
          <p:nvPr/>
        </p:nvSpPr>
        <p:spPr>
          <a:xfrm>
            <a:off x="8606117" y="2757119"/>
            <a:ext cx="3236259" cy="2308324"/>
          </a:xfrm>
          <a:prstGeom prst="rect">
            <a:avLst/>
          </a:prstGeom>
        </p:spPr>
        <p:txBody>
          <a:bodyPr wrap="square">
            <a:spAutoFit/>
          </a:bodyPr>
          <a:lstStyle/>
          <a:p>
            <a:r>
              <a:rPr lang="es-ES" b="0" i="0" dirty="0" smtClean="0">
                <a:solidFill>
                  <a:srgbClr val="333333"/>
                </a:solidFill>
                <a:effectLst/>
                <a:latin typeface="arial" panose="020B0604020202020204" pitchFamily="34" charset="0"/>
              </a:rPr>
              <a:t>Este archivo de recursos se utiliza para agrupar todos los mensajes que aparecen en pantalla y facilitar la implementación de aplicaciones para varios idiomas independiente de los algoritmos de la misma.</a:t>
            </a:r>
            <a:endParaRPr lang="es-ES" dirty="0"/>
          </a:p>
        </p:txBody>
      </p:sp>
    </p:spTree>
    <p:extLst>
      <p:ext uri="{BB962C8B-B14F-4D97-AF65-F5344CB8AC3E}">
        <p14:creationId xmlns:p14="http://schemas.microsoft.com/office/powerpoint/2010/main" val="1323694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5" y="313782"/>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Probar de cambiar la propiedad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por defecto que agregó el Android Studio por la constante "programador", el resultado debe ser el siguiente:</a:t>
            </a:r>
            <a:endParaRPr lang="es-ES" dirty="0"/>
          </a:p>
        </p:txBody>
      </p:sp>
      <p:pic>
        <p:nvPicPr>
          <p:cNvPr id="4098"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539" y="1380383"/>
            <a:ext cx="5779060" cy="521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173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83343" y="282860"/>
            <a:ext cx="10434916"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este archivo hemos creado un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llamado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 con el valor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a:t>
            </a:r>
            <a:r>
              <a:rPr lang="es-ES" dirty="0" smtClean="0"/>
              <a:t/>
            </a:r>
            <a:br>
              <a:rPr lang="es-ES" dirty="0" smtClean="0"/>
            </a:br>
            <a:r>
              <a:rPr lang="es-ES" b="0" i="0" dirty="0" smtClean="0">
                <a:solidFill>
                  <a:srgbClr val="333333"/>
                </a:solidFill>
                <a:effectLst/>
                <a:latin typeface="arial" panose="020B0604020202020204" pitchFamily="34" charset="0"/>
              </a:rPr>
              <a:t>Luego este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se asocia con el título de la aplicación mediante el archivo AndroidManifest.xml:</a:t>
            </a:r>
            <a:endParaRPr lang="es-ES" dirty="0"/>
          </a:p>
        </p:txBody>
      </p:sp>
      <p:pic>
        <p:nvPicPr>
          <p:cNvPr id="3" name="Imagen 2"/>
          <p:cNvPicPr>
            <a:picLocks noChangeAspect="1"/>
          </p:cNvPicPr>
          <p:nvPr/>
        </p:nvPicPr>
        <p:blipFill>
          <a:blip r:embed="rId2"/>
          <a:stretch>
            <a:fillRect/>
          </a:stretch>
        </p:blipFill>
        <p:spPr>
          <a:xfrm>
            <a:off x="1847211" y="1302704"/>
            <a:ext cx="7959696" cy="5268425"/>
          </a:xfrm>
          <a:prstGeom prst="rect">
            <a:avLst/>
          </a:prstGeom>
        </p:spPr>
      </p:pic>
    </p:spTree>
    <p:extLst>
      <p:ext uri="{BB962C8B-B14F-4D97-AF65-F5344CB8AC3E}">
        <p14:creationId xmlns:p14="http://schemas.microsoft.com/office/powerpoint/2010/main" val="3686953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26659" y="336648"/>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En este archivo XML ya está inicializada la propiedad </a:t>
            </a:r>
            <a:r>
              <a:rPr lang="es-ES" b="0" i="0" dirty="0" err="1" smtClean="0">
                <a:solidFill>
                  <a:srgbClr val="333333"/>
                </a:solidFill>
                <a:effectLst/>
                <a:latin typeface="arial" panose="020B0604020202020204" pitchFamily="34" charset="0"/>
              </a:rPr>
              <a:t>label</a:t>
            </a:r>
            <a:r>
              <a:rPr lang="es-ES" b="0" i="0" dirty="0" smtClean="0">
                <a:solidFill>
                  <a:srgbClr val="333333"/>
                </a:solidFill>
                <a:effectLst/>
                <a:latin typeface="arial" panose="020B0604020202020204" pitchFamily="34" charset="0"/>
              </a:rPr>
              <a:t> de la marca </a:t>
            </a:r>
            <a:r>
              <a:rPr lang="es-ES" b="0" i="0" dirty="0" err="1" smtClean="0">
                <a:solidFill>
                  <a:srgbClr val="333333"/>
                </a:solidFill>
                <a:effectLst/>
                <a:latin typeface="arial" panose="020B0604020202020204" pitchFamily="34" charset="0"/>
              </a:rPr>
              <a:t>application</a:t>
            </a:r>
            <a:r>
              <a:rPr lang="es-ES" b="0" i="0" dirty="0" smtClean="0">
                <a:solidFill>
                  <a:srgbClr val="333333"/>
                </a:solidFill>
                <a:effectLst/>
                <a:latin typeface="arial" panose="020B0604020202020204" pitchFamily="34" charset="0"/>
              </a:rPr>
              <a:t> con el valor definido en el archivo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 (como vemos acá hacemos referencia al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app_name</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271993" y="2558192"/>
            <a:ext cx="6805332" cy="2993762"/>
          </a:xfrm>
          <a:prstGeom prst="rect">
            <a:avLst/>
          </a:prstGeom>
        </p:spPr>
      </p:pic>
    </p:spTree>
    <p:extLst>
      <p:ext uri="{BB962C8B-B14F-4D97-AF65-F5344CB8AC3E}">
        <p14:creationId xmlns:p14="http://schemas.microsoft.com/office/powerpoint/2010/main" val="3270453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3412" y="796568"/>
            <a:ext cx="4634753" cy="341632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tenemos que definir las opciones de nuestro menú desplegable, debemos crear un archivo XML con las opciones, para esto presionamos el botón derecho sobre la carpeta res y seleccionamos la opción New -&gt; Android </a:t>
            </a:r>
            <a:r>
              <a:rPr lang="es-ES" b="0" i="0" dirty="0" err="1" smtClean="0">
                <a:solidFill>
                  <a:srgbClr val="333333"/>
                </a:solidFill>
                <a:effectLst/>
                <a:latin typeface="arial" panose="020B0604020202020204" pitchFamily="34" charset="0"/>
              </a:rPr>
              <a:t>resource</a:t>
            </a:r>
            <a:r>
              <a:rPr lang="es-ES" b="0" i="0" dirty="0" smtClean="0">
                <a:solidFill>
                  <a:srgbClr val="333333"/>
                </a:solidFill>
                <a:effectLst/>
                <a:latin typeface="arial" panose="020B0604020202020204" pitchFamily="34" charset="0"/>
              </a:rPr>
              <a:t> file:</a:t>
            </a:r>
            <a:r>
              <a:rPr lang="es-ES" dirty="0" smtClean="0"/>
              <a:t/>
            </a:r>
            <a:br>
              <a:rPr lang="es-ES" dirty="0" smtClean="0"/>
            </a:br>
            <a:r>
              <a:rPr lang="es-ES" b="0" i="0" dirty="0" smtClean="0">
                <a:solidFill>
                  <a:srgbClr val="333333"/>
                </a:solidFill>
                <a:effectLst/>
                <a:latin typeface="arial" panose="020B0604020202020204" pitchFamily="34" charset="0"/>
              </a:rPr>
              <a:t>En este diálogo indicamos el nombre del archivo a crear "</a:t>
            </a:r>
            <a:r>
              <a:rPr lang="es-ES" b="0" i="0" dirty="0" err="1" smtClean="0">
                <a:solidFill>
                  <a:srgbClr val="333333"/>
                </a:solidFill>
                <a:effectLst/>
                <a:latin typeface="arial" panose="020B0604020202020204" pitchFamily="34" charset="0"/>
              </a:rPr>
              <a:t>menuopciones</a:t>
            </a:r>
            <a:r>
              <a:rPr lang="es-ES" b="0" i="0" dirty="0" smtClean="0">
                <a:solidFill>
                  <a:srgbClr val="333333"/>
                </a:solidFill>
                <a:effectLst/>
                <a:latin typeface="arial" panose="020B0604020202020204" pitchFamily="34" charset="0"/>
              </a:rPr>
              <a:t>" y el tipo de recurso (</a:t>
            </a:r>
            <a:r>
              <a:rPr lang="es-ES" b="0" i="0" dirty="0" err="1" smtClean="0">
                <a:solidFill>
                  <a:srgbClr val="333333"/>
                </a:solidFill>
                <a:effectLst/>
                <a:latin typeface="arial" panose="020B0604020202020204" pitchFamily="34" charset="0"/>
              </a:rPr>
              <a:t>Resource</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type</a:t>
            </a:r>
            <a:r>
              <a:rPr lang="es-ES" b="0" i="0" dirty="0" smtClean="0">
                <a:solidFill>
                  <a:srgbClr val="333333"/>
                </a:solidFill>
                <a:effectLst/>
                <a:latin typeface="arial" panose="020B0604020202020204" pitchFamily="34" charset="0"/>
              </a:rPr>
              <a:t>) de tipo </a:t>
            </a:r>
            <a:r>
              <a:rPr lang="es-ES" b="0" i="0" dirty="0" err="1" smtClean="0">
                <a:solidFill>
                  <a:srgbClr val="333333"/>
                </a:solidFill>
                <a:effectLst/>
                <a:latin typeface="arial" panose="020B0604020202020204" pitchFamily="34" charset="0"/>
              </a:rPr>
              <a:t>Menu</a:t>
            </a:r>
            <a:r>
              <a:rPr lang="es-ES" b="0" i="0" dirty="0" smtClean="0">
                <a:solidFill>
                  <a:srgbClr val="333333"/>
                </a:solidFill>
                <a:effectLst/>
                <a:latin typeface="arial" panose="020B0604020202020204" pitchFamily="34" charset="0"/>
              </a:rPr>
              <a:t>:</a:t>
            </a:r>
            <a:r>
              <a:rPr lang="es-ES" dirty="0" smtClean="0"/>
              <a:t/>
            </a:r>
            <a:br>
              <a:rPr lang="es-ES" dirty="0" smtClean="0"/>
            </a:br>
            <a:r>
              <a:rPr lang="es-ES" b="0" i="0" dirty="0" smtClean="0">
                <a:solidFill>
                  <a:srgbClr val="333333"/>
                </a:solidFill>
                <a:effectLst/>
                <a:latin typeface="arial" panose="020B0604020202020204" pitchFamily="34" charset="0"/>
              </a:rPr>
              <a:t>Por ejemplo al definir la opción de la cámara debemos configurar las siguientes propiedades:</a:t>
            </a:r>
            <a:endParaRPr lang="es-ES" dirty="0"/>
          </a:p>
        </p:txBody>
      </p:sp>
      <p:pic>
        <p:nvPicPr>
          <p:cNvPr id="35842"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576" y="224119"/>
            <a:ext cx="6162824" cy="633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49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45174" y="303911"/>
            <a:ext cx="437812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Al final debe quedar la interfaz del menú:</a:t>
            </a:r>
            <a:endParaRPr lang="es-ES" dirty="0"/>
          </a:p>
        </p:txBody>
      </p:sp>
      <p:pic>
        <p:nvPicPr>
          <p:cNvPr id="36866"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223" y="173787"/>
            <a:ext cx="4422401" cy="649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17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68817" y="402523"/>
            <a:ext cx="5211683"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archivo menuopciones.xml completo debe ser:</a:t>
            </a:r>
            <a:endParaRPr lang="es-ES" dirty="0"/>
          </a:p>
        </p:txBody>
      </p:sp>
      <p:pic>
        <p:nvPicPr>
          <p:cNvPr id="3" name="Imagen 2"/>
          <p:cNvPicPr>
            <a:picLocks noChangeAspect="1"/>
          </p:cNvPicPr>
          <p:nvPr/>
        </p:nvPicPr>
        <p:blipFill>
          <a:blip r:embed="rId2"/>
          <a:stretch>
            <a:fillRect/>
          </a:stretch>
        </p:blipFill>
        <p:spPr>
          <a:xfrm>
            <a:off x="1779752" y="959063"/>
            <a:ext cx="7789812" cy="5719643"/>
          </a:xfrm>
          <a:prstGeom prst="rect">
            <a:avLst/>
          </a:prstGeom>
        </p:spPr>
      </p:pic>
    </p:spTree>
    <p:extLst>
      <p:ext uri="{BB962C8B-B14F-4D97-AF65-F5344CB8AC3E}">
        <p14:creationId xmlns:p14="http://schemas.microsoft.com/office/powerpoint/2010/main" val="1927889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6" y="1010815"/>
            <a:ext cx="3101789" cy="4801314"/>
          </a:xfrm>
          <a:prstGeom prst="rect">
            <a:avLst/>
          </a:prstGeom>
        </p:spPr>
        <p:txBody>
          <a:bodyPr wrap="square">
            <a:spAutoFit/>
          </a:bodyPr>
          <a:lstStyle/>
          <a:p>
            <a:r>
              <a:rPr lang="es-ES" b="0" i="0" dirty="0" smtClean="0">
                <a:solidFill>
                  <a:srgbClr val="333333"/>
                </a:solidFill>
                <a:effectLst/>
                <a:latin typeface="arial" panose="020B0604020202020204" pitchFamily="34" charset="0"/>
              </a:rPr>
              <a:t>Lo nuevo con respecto al concepto anterior es la definición de dos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que inicializamos la propiedad </a:t>
            </a:r>
            <a:r>
              <a:rPr lang="es-ES" b="0" i="0" dirty="0" err="1" smtClean="0">
                <a:solidFill>
                  <a:srgbClr val="333333"/>
                </a:solidFill>
                <a:effectLst/>
                <a:latin typeface="arial" panose="020B0604020202020204" pitchFamily="34" charset="0"/>
              </a:rPr>
              <a:t>showAsAction</a:t>
            </a:r>
            <a:r>
              <a:rPr lang="es-ES" b="0" i="0" dirty="0" smtClean="0">
                <a:solidFill>
                  <a:srgbClr val="333333"/>
                </a:solidFill>
                <a:effectLst/>
                <a:latin typeface="arial" panose="020B0604020202020204" pitchFamily="34" charset="0"/>
              </a:rPr>
              <a:t> con el valor "</a:t>
            </a:r>
            <a:r>
              <a:rPr lang="es-ES" b="0" i="0" dirty="0" err="1" smtClean="0">
                <a:solidFill>
                  <a:srgbClr val="333333"/>
                </a:solidFill>
                <a:effectLst/>
                <a:latin typeface="arial" panose="020B0604020202020204" pitchFamily="34" charset="0"/>
              </a:rPr>
              <a:t>always</a:t>
            </a:r>
            <a:r>
              <a:rPr lang="es-ES" b="0" i="0" dirty="0" smtClean="0">
                <a:solidFill>
                  <a:srgbClr val="333333"/>
                </a:solidFill>
                <a:effectLst/>
                <a:latin typeface="arial" panose="020B0604020202020204" pitchFamily="34" charset="0"/>
              </a:rPr>
              <a:t>" (debemos cambiar en el archivo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 el valor "</a:t>
            </a:r>
            <a:r>
              <a:rPr lang="es-ES" b="0" i="0" dirty="0" err="1" smtClean="0">
                <a:solidFill>
                  <a:srgbClr val="333333"/>
                </a:solidFill>
                <a:effectLst/>
                <a:latin typeface="arial" panose="020B0604020202020204" pitchFamily="34" charset="0"/>
              </a:rPr>
              <a:t>android</a:t>
            </a:r>
            <a:r>
              <a:rPr lang="es-ES" b="0" i="0" dirty="0" smtClean="0">
                <a:solidFill>
                  <a:srgbClr val="333333"/>
                </a:solidFill>
                <a:effectLst/>
                <a:latin typeface="arial" panose="020B0604020202020204" pitchFamily="34" charset="0"/>
              </a:rPr>
              <a:t>" por "app") con lo que indicamos que queremos que siempre se muestre visible esta opción en la barra de acción, y además definimos la propiedad </a:t>
            </a:r>
            <a:r>
              <a:rPr lang="es-ES" b="0" i="0" dirty="0" err="1" smtClean="0">
                <a:solidFill>
                  <a:srgbClr val="333333"/>
                </a:solidFill>
                <a:effectLst/>
                <a:latin typeface="arial" panose="020B0604020202020204" pitchFamily="34" charset="0"/>
              </a:rPr>
              <a:t>icon</a:t>
            </a:r>
            <a:r>
              <a:rPr lang="es-ES" b="0" i="0" dirty="0" smtClean="0">
                <a:solidFill>
                  <a:srgbClr val="333333"/>
                </a:solidFill>
                <a:effectLst/>
                <a:latin typeface="arial" panose="020B0604020202020204" pitchFamily="34" charset="0"/>
              </a:rPr>
              <a:t> con el nombre de la imagen que agregamos a la carpeta </a:t>
            </a:r>
            <a:r>
              <a:rPr lang="es-ES" b="0" i="0" dirty="0" err="1" smtClean="0">
                <a:solidFill>
                  <a:srgbClr val="333333"/>
                </a:solidFill>
                <a:effectLst/>
                <a:latin typeface="arial" panose="020B0604020202020204" pitchFamily="34" charset="0"/>
              </a:rPr>
              <a:t>mipmap</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4004423" y="1010815"/>
            <a:ext cx="7936566" cy="4973383"/>
          </a:xfrm>
          <a:prstGeom prst="rect">
            <a:avLst/>
          </a:prstGeom>
        </p:spPr>
      </p:pic>
    </p:spTree>
    <p:extLst>
      <p:ext uri="{BB962C8B-B14F-4D97-AF65-F5344CB8AC3E}">
        <p14:creationId xmlns:p14="http://schemas.microsoft.com/office/powerpoint/2010/main" val="2748184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0330" y="435259"/>
            <a:ext cx="4518211" cy="1477328"/>
          </a:xfrm>
          <a:prstGeom prst="rect">
            <a:avLst/>
          </a:prstGeom>
        </p:spPr>
        <p:txBody>
          <a:bodyPr wrap="square">
            <a:spAutoFit/>
          </a:bodyPr>
          <a:lstStyle/>
          <a:p>
            <a:r>
              <a:rPr lang="es-ES" b="0" i="0" dirty="0" smtClean="0">
                <a:solidFill>
                  <a:srgbClr val="333333"/>
                </a:solidFill>
                <a:effectLst/>
                <a:latin typeface="arial" panose="020B0604020202020204" pitchFamily="34" charset="0"/>
              </a:rPr>
              <a:t>La funcionalidad de nuestro programa será mostrar un </a:t>
            </a:r>
            <a:r>
              <a:rPr lang="es-ES" b="0" i="0" dirty="0" err="1" smtClean="0">
                <a:solidFill>
                  <a:srgbClr val="333333"/>
                </a:solidFill>
                <a:effectLst/>
                <a:latin typeface="arial" panose="020B0604020202020204" pitchFamily="34" charset="0"/>
              </a:rPr>
              <a:t>Toast</a:t>
            </a:r>
            <a:r>
              <a:rPr lang="es-ES" b="0" i="0" dirty="0" smtClean="0">
                <a:solidFill>
                  <a:srgbClr val="333333"/>
                </a:solidFill>
                <a:effectLst/>
                <a:latin typeface="arial" panose="020B0604020202020204" pitchFamily="34" charset="0"/>
              </a:rPr>
              <a:t> cuando se seleccione alguno de las opciones del menú o un botón de acción. El código java de la clase </a:t>
            </a:r>
            <a:r>
              <a:rPr lang="es-ES" b="0" i="0" dirty="0" err="1" smtClean="0">
                <a:solidFill>
                  <a:srgbClr val="333333"/>
                </a:solidFill>
                <a:effectLst/>
                <a:latin typeface="arial" panose="020B0604020202020204" pitchFamily="34" charset="0"/>
              </a:rPr>
              <a:t>MainActivity</a:t>
            </a:r>
            <a:r>
              <a:rPr lang="es-ES" b="0" i="0" dirty="0" smtClean="0">
                <a:solidFill>
                  <a:srgbClr val="333333"/>
                </a:solidFill>
                <a:effectLst/>
                <a:latin typeface="arial" panose="020B0604020202020204" pitchFamily="34" charset="0"/>
              </a:rPr>
              <a:t> debe ser:</a:t>
            </a:r>
            <a:endParaRPr lang="es-ES" dirty="0"/>
          </a:p>
        </p:txBody>
      </p:sp>
      <p:pic>
        <p:nvPicPr>
          <p:cNvPr id="3" name="Imagen 2"/>
          <p:cNvPicPr>
            <a:picLocks noChangeAspect="1"/>
          </p:cNvPicPr>
          <p:nvPr/>
        </p:nvPicPr>
        <p:blipFill>
          <a:blip r:embed="rId2"/>
          <a:stretch>
            <a:fillRect/>
          </a:stretch>
        </p:blipFill>
        <p:spPr>
          <a:xfrm>
            <a:off x="4915673" y="0"/>
            <a:ext cx="6466487" cy="6858000"/>
          </a:xfrm>
          <a:prstGeom prst="rect">
            <a:avLst/>
          </a:prstGeom>
        </p:spPr>
      </p:pic>
    </p:spTree>
    <p:extLst>
      <p:ext uri="{BB962C8B-B14F-4D97-AF65-F5344CB8AC3E}">
        <p14:creationId xmlns:p14="http://schemas.microsoft.com/office/powerpoint/2010/main" val="3760015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03887" y="285981"/>
            <a:ext cx="5305683"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Componente </a:t>
            </a:r>
            <a:r>
              <a:rPr lang="es-ES" b="1" i="0" dirty="0" err="1" smtClean="0">
                <a:solidFill>
                  <a:srgbClr val="333333"/>
                </a:solidFill>
                <a:effectLst/>
                <a:latin typeface="Arial" panose="020B0604020202020204" pitchFamily="34" charset="0"/>
              </a:rPr>
              <a:t>ActionBar</a:t>
            </a:r>
            <a:r>
              <a:rPr lang="es-ES" b="1" i="0" dirty="0" smtClean="0">
                <a:solidFill>
                  <a:srgbClr val="333333"/>
                </a:solidFill>
                <a:effectLst/>
                <a:latin typeface="Arial" panose="020B0604020202020204" pitchFamily="34" charset="0"/>
              </a:rPr>
              <a:t> (Ocultarlo y mostrarlo)</a:t>
            </a:r>
            <a:endParaRPr lang="es-ES" b="1" i="0" dirty="0">
              <a:solidFill>
                <a:srgbClr val="333333"/>
              </a:solidFill>
              <a:effectLst/>
              <a:latin typeface="Arial" panose="020B0604020202020204" pitchFamily="34" charset="0"/>
            </a:endParaRPr>
          </a:p>
        </p:txBody>
      </p:sp>
      <p:sp>
        <p:nvSpPr>
          <p:cNvPr id="4" name="Rectángulo 3"/>
          <p:cNvSpPr/>
          <p:nvPr/>
        </p:nvSpPr>
        <p:spPr>
          <a:xfrm>
            <a:off x="2707341" y="1013936"/>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La barra de acción se muestra en la parte superior para acceder a las opciones de nuestro programa, pero hay situaciones donde necesitemos ocultarla para tener más espacio. Para ocultar y mostrar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disponemos de dos métodos:</a:t>
            </a:r>
            <a:endParaRPr lang="es-ES" dirty="0"/>
          </a:p>
        </p:txBody>
      </p:sp>
      <p:pic>
        <p:nvPicPr>
          <p:cNvPr id="5" name="Imagen 4"/>
          <p:cNvPicPr>
            <a:picLocks noChangeAspect="1"/>
          </p:cNvPicPr>
          <p:nvPr/>
        </p:nvPicPr>
        <p:blipFill>
          <a:blip r:embed="rId2"/>
          <a:stretch>
            <a:fillRect/>
          </a:stretch>
        </p:blipFill>
        <p:spPr>
          <a:xfrm>
            <a:off x="3003887" y="2849887"/>
            <a:ext cx="4625788" cy="3223596"/>
          </a:xfrm>
          <a:prstGeom prst="rect">
            <a:avLst/>
          </a:prstGeom>
        </p:spPr>
      </p:pic>
    </p:spTree>
    <p:extLst>
      <p:ext uri="{BB962C8B-B14F-4D97-AF65-F5344CB8AC3E}">
        <p14:creationId xmlns:p14="http://schemas.microsoft.com/office/powerpoint/2010/main" val="2717082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85481" y="534778"/>
            <a:ext cx="3164541" cy="2862322"/>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una aplicación (Proyecto051) que mediante dos botones se permita ocultar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o mostrarlo. Disponer tres opciones en el menú desplegable del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El archivo menuopciones.xml debemos disponer:</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3953435" y="1645740"/>
            <a:ext cx="7915835" cy="4247256"/>
          </a:xfrm>
          <a:prstGeom prst="rect">
            <a:avLst/>
          </a:prstGeom>
        </p:spPr>
      </p:pic>
    </p:spTree>
    <p:extLst>
      <p:ext uri="{BB962C8B-B14F-4D97-AF65-F5344CB8AC3E}">
        <p14:creationId xmlns:p14="http://schemas.microsoft.com/office/powerpoint/2010/main" val="607422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9739" y="805934"/>
            <a:ext cx="3036850"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código fuente de la aplicación java es:</a:t>
            </a:r>
            <a:endParaRPr lang="es-ES" dirty="0"/>
          </a:p>
        </p:txBody>
      </p:sp>
      <p:pic>
        <p:nvPicPr>
          <p:cNvPr id="3" name="Imagen 2"/>
          <p:cNvPicPr>
            <a:picLocks noChangeAspect="1"/>
          </p:cNvPicPr>
          <p:nvPr/>
        </p:nvPicPr>
        <p:blipFill>
          <a:blip r:embed="rId2"/>
          <a:stretch>
            <a:fillRect/>
          </a:stretch>
        </p:blipFill>
        <p:spPr>
          <a:xfrm>
            <a:off x="3663501" y="0"/>
            <a:ext cx="7608197" cy="6858000"/>
          </a:xfrm>
          <a:prstGeom prst="rect">
            <a:avLst/>
          </a:prstGeom>
        </p:spPr>
      </p:pic>
    </p:spTree>
    <p:extLst>
      <p:ext uri="{BB962C8B-B14F-4D97-AF65-F5344CB8AC3E}">
        <p14:creationId xmlns:p14="http://schemas.microsoft.com/office/powerpoint/2010/main" val="343728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9741" y="43928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La segundo forma es utilizar un editor visual que nos escriba el </a:t>
            </a:r>
            <a:r>
              <a:rPr lang="es-ES" b="0" i="0" dirty="0" err="1" smtClean="0">
                <a:solidFill>
                  <a:srgbClr val="333333"/>
                </a:solidFill>
                <a:effectLst/>
                <a:latin typeface="arial" panose="020B0604020202020204" pitchFamily="34" charset="0"/>
              </a:rPr>
              <a:t>xml</a:t>
            </a:r>
            <a:r>
              <a:rPr lang="es-ES" b="0" i="0" dirty="0" smtClean="0">
                <a:solidFill>
                  <a:srgbClr val="333333"/>
                </a:solidFill>
                <a:effectLst/>
                <a:latin typeface="arial" panose="020B0604020202020204" pitchFamily="34" charset="0"/>
              </a:rPr>
              <a:t>, esto se accede presionando la opción "Open editor":</a:t>
            </a:r>
            <a:endParaRPr lang="es-ES" dirty="0"/>
          </a:p>
        </p:txBody>
      </p:sp>
      <p:pic>
        <p:nvPicPr>
          <p:cNvPr id="5122"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963" y="1577975"/>
            <a:ext cx="83058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9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2" y="555829"/>
            <a:ext cx="2501152" cy="2031325"/>
          </a:xfrm>
          <a:prstGeom prst="rect">
            <a:avLst/>
          </a:prstGeom>
        </p:spPr>
        <p:txBody>
          <a:bodyPr wrap="square">
            <a:spAutoFit/>
          </a:bodyPr>
          <a:lstStyle/>
          <a:p>
            <a:r>
              <a:rPr lang="es-ES" b="0" i="0" dirty="0" smtClean="0">
                <a:solidFill>
                  <a:srgbClr val="333333"/>
                </a:solidFill>
                <a:effectLst/>
                <a:latin typeface="arial" panose="020B0604020202020204" pitchFamily="34" charset="0"/>
              </a:rPr>
              <a:t>Luego cuando lo ejecutamos podemos observar según el botón que presionamos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se hace visible o se oculta:</a:t>
            </a:r>
            <a:endParaRPr lang="es-ES" dirty="0"/>
          </a:p>
        </p:txBody>
      </p:sp>
      <p:pic>
        <p:nvPicPr>
          <p:cNvPr id="38914" name="Picture 2" descr="Action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094" y="286889"/>
            <a:ext cx="3419475" cy="6210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330290" y="859722"/>
            <a:ext cx="2005677"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O aparece oculta:</a:t>
            </a:r>
            <a:endParaRPr lang="es-ES" dirty="0"/>
          </a:p>
        </p:txBody>
      </p:sp>
      <p:pic>
        <p:nvPicPr>
          <p:cNvPr id="38916" name="Picture 4" descr="Action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688" y="267839"/>
            <a:ext cx="3409950" cy="62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759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34235" y="336648"/>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Para poder ocultar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debemos obtener la referencia del objeto mediante el método </a:t>
            </a:r>
            <a:r>
              <a:rPr lang="es-ES" b="0" i="0" dirty="0" err="1" smtClean="0">
                <a:solidFill>
                  <a:srgbClr val="333333"/>
                </a:solidFill>
                <a:effectLst/>
                <a:latin typeface="arial" panose="020B0604020202020204" pitchFamily="34" charset="0"/>
              </a:rPr>
              <a:t>getSupportActionBar</a:t>
            </a:r>
            <a:r>
              <a:rPr lang="es-ES" b="0" i="0" dirty="0" smtClean="0">
                <a:solidFill>
                  <a:srgbClr val="333333"/>
                </a:solidFill>
                <a:effectLst/>
                <a:latin typeface="arial" panose="020B0604020202020204" pitchFamily="34" charset="0"/>
              </a:rPr>
              <a:t>() que se trata de un método heredado de la clase </a:t>
            </a:r>
            <a:r>
              <a:rPr lang="es-ES" b="0" i="0" dirty="0" err="1" smtClean="0">
                <a:solidFill>
                  <a:srgbClr val="333333"/>
                </a:solidFill>
                <a:effectLst/>
                <a:latin typeface="arial" panose="020B0604020202020204" pitchFamily="34" charset="0"/>
              </a:rPr>
              <a:t>ActionBarActivity</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862417" y="2149687"/>
            <a:ext cx="7839635" cy="3539537"/>
          </a:xfrm>
          <a:prstGeom prst="rect">
            <a:avLst/>
          </a:prstGeom>
        </p:spPr>
      </p:pic>
    </p:spTree>
    <p:extLst>
      <p:ext uri="{BB962C8B-B14F-4D97-AF65-F5344CB8AC3E}">
        <p14:creationId xmlns:p14="http://schemas.microsoft.com/office/powerpoint/2010/main" val="1202341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86635" y="95924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volver a hacer visible el </a:t>
            </a:r>
            <a:r>
              <a:rPr lang="es-ES" b="0" i="0" dirty="0" err="1" smtClean="0">
                <a:solidFill>
                  <a:srgbClr val="333333"/>
                </a:solidFill>
                <a:effectLst/>
                <a:latin typeface="arial" panose="020B0604020202020204" pitchFamily="34" charset="0"/>
              </a:rPr>
              <a:t>ActionBar</a:t>
            </a:r>
            <a:r>
              <a:rPr lang="es-ES" b="0" i="0" dirty="0" smtClean="0">
                <a:solidFill>
                  <a:srgbClr val="333333"/>
                </a:solidFill>
                <a:effectLst/>
                <a:latin typeface="arial" panose="020B0604020202020204" pitchFamily="34" charset="0"/>
              </a:rPr>
              <a:t> llamamos al método show(), esto ocurre cuando presionamos el segundo botón:</a:t>
            </a:r>
            <a:endParaRPr lang="es-ES" dirty="0"/>
          </a:p>
        </p:txBody>
      </p:sp>
      <p:pic>
        <p:nvPicPr>
          <p:cNvPr id="3" name="Imagen 2"/>
          <p:cNvPicPr>
            <a:picLocks noChangeAspect="1"/>
          </p:cNvPicPr>
          <p:nvPr/>
        </p:nvPicPr>
        <p:blipFill>
          <a:blip r:embed="rId2"/>
          <a:stretch>
            <a:fillRect/>
          </a:stretch>
        </p:blipFill>
        <p:spPr>
          <a:xfrm>
            <a:off x="1573306" y="2300115"/>
            <a:ext cx="8260976" cy="3729769"/>
          </a:xfrm>
          <a:prstGeom prst="rect">
            <a:avLst/>
          </a:prstGeom>
        </p:spPr>
      </p:pic>
    </p:spTree>
    <p:extLst>
      <p:ext uri="{BB962C8B-B14F-4D97-AF65-F5344CB8AC3E}">
        <p14:creationId xmlns:p14="http://schemas.microsoft.com/office/powerpoint/2010/main" val="3215240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1671" y="353670"/>
            <a:ext cx="6974541"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Componente </a:t>
            </a:r>
            <a:r>
              <a:rPr lang="es-ES" b="1" i="0" dirty="0" err="1" smtClean="0">
                <a:solidFill>
                  <a:srgbClr val="333333"/>
                </a:solidFill>
                <a:effectLst/>
                <a:latin typeface="Arial" panose="020B0604020202020204" pitchFamily="34" charset="0"/>
              </a:rPr>
              <a:t>ListView</a:t>
            </a:r>
            <a:r>
              <a:rPr lang="es-ES" b="1" i="0" dirty="0" smtClean="0">
                <a:solidFill>
                  <a:srgbClr val="333333"/>
                </a:solidFill>
                <a:effectLst/>
                <a:latin typeface="Arial" panose="020B0604020202020204" pitchFamily="34" charset="0"/>
              </a:rPr>
              <a:t> (con un </a:t>
            </a:r>
            <a:r>
              <a:rPr lang="es-ES" b="1" i="0" dirty="0" err="1" smtClean="0">
                <a:solidFill>
                  <a:srgbClr val="333333"/>
                </a:solidFill>
                <a:effectLst/>
                <a:latin typeface="Arial" panose="020B0604020202020204" pitchFamily="34" charset="0"/>
              </a:rPr>
              <a:t>ImageView</a:t>
            </a:r>
            <a:r>
              <a:rPr lang="es-ES" b="1" i="0" dirty="0" smtClean="0">
                <a:solidFill>
                  <a:srgbClr val="333333"/>
                </a:solidFill>
                <a:effectLst/>
                <a:latin typeface="Arial" panose="020B0604020202020204" pitchFamily="34" charset="0"/>
              </a:rPr>
              <a:t> y un </a:t>
            </a:r>
            <a:r>
              <a:rPr lang="es-ES" b="1" i="0" dirty="0" err="1" smtClean="0">
                <a:solidFill>
                  <a:srgbClr val="333333"/>
                </a:solidFill>
                <a:effectLst/>
                <a:latin typeface="Arial" panose="020B0604020202020204" pitchFamily="34" charset="0"/>
              </a:rPr>
              <a:t>TextView</a:t>
            </a:r>
            <a:r>
              <a:rPr lang="es-ES" b="1" i="0" dirty="0" smtClean="0">
                <a:solidFill>
                  <a:srgbClr val="333333"/>
                </a:solidFill>
                <a:effectLst/>
                <a:latin typeface="Arial" panose="020B0604020202020204" pitchFamily="34" charset="0"/>
              </a:rPr>
              <a:t>)</a:t>
            </a:r>
            <a:endParaRPr lang="es-ES" b="1" i="0" dirty="0">
              <a:solidFill>
                <a:srgbClr val="333333"/>
              </a:solidFill>
              <a:effectLst/>
              <a:latin typeface="Arial" panose="020B0604020202020204" pitchFamily="34" charset="0"/>
            </a:endParaRPr>
          </a:p>
        </p:txBody>
      </p:sp>
      <p:sp>
        <p:nvSpPr>
          <p:cNvPr id="3" name="Rectángulo 2"/>
          <p:cNvSpPr/>
          <p:nvPr/>
        </p:nvSpPr>
        <p:spPr>
          <a:xfrm>
            <a:off x="609600" y="1104090"/>
            <a:ext cx="6096000" cy="4524315"/>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En uno de los primeros conceptos vimos como utilizar el control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para mostrar una lista de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y poder seleccionar uno de ellos.</a:t>
            </a:r>
            <a:br>
              <a:rPr lang="es-ES" b="0" i="0" dirty="0" smtClean="0">
                <a:solidFill>
                  <a:srgbClr val="333333"/>
                </a:solidFill>
                <a:effectLst/>
                <a:latin typeface="arial" panose="020B0604020202020204" pitchFamily="34" charset="0"/>
              </a:rPr>
            </a:br>
            <a:r>
              <a:rPr lang="es-ES" b="0" i="0" dirty="0" smtClean="0">
                <a:solidFill>
                  <a:srgbClr val="333333"/>
                </a:solidFill>
                <a:effectLst/>
                <a:latin typeface="arial" panose="020B0604020202020204" pitchFamily="34" charset="0"/>
              </a:rPr>
              <a:t>Vimos que era bastante sencillo implementar la lista ya que cada elemento de la lista es un único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y el API de Android ya trae todo </a:t>
            </a:r>
            <a:r>
              <a:rPr lang="es-ES" b="0" i="0" dirty="0" err="1" smtClean="0">
                <a:solidFill>
                  <a:srgbClr val="333333"/>
                </a:solidFill>
                <a:effectLst/>
                <a:latin typeface="arial" panose="020B0604020202020204" pitchFamily="34" charset="0"/>
              </a:rPr>
              <a:t>preconfigurado</a:t>
            </a:r>
            <a:r>
              <a:rPr lang="es-ES" b="0" i="0" dirty="0" smtClean="0">
                <a:solidFill>
                  <a:srgbClr val="333333"/>
                </a:solidFill>
                <a:effectLst/>
                <a:latin typeface="arial" panose="020B0604020202020204" pitchFamily="34" charset="0"/>
              </a:rPr>
              <a:t> para implementar este tipo de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Ahora veremos los pasos para poder implementar un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que muestre en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de la lista un objeto de la clase </a:t>
            </a:r>
            <a:r>
              <a:rPr lang="es-ES" b="0" i="0" dirty="0" err="1" smtClean="0">
                <a:solidFill>
                  <a:srgbClr val="333333"/>
                </a:solidFill>
                <a:effectLst/>
                <a:latin typeface="arial" panose="020B0604020202020204" pitchFamily="34" charset="0"/>
              </a:rPr>
              <a:t>ImageView</a:t>
            </a:r>
            <a:r>
              <a:rPr lang="es-ES" b="0" i="0" dirty="0" smtClean="0">
                <a:solidFill>
                  <a:srgbClr val="333333"/>
                </a:solidFill>
                <a:effectLst/>
                <a:latin typeface="arial" panose="020B0604020202020204" pitchFamily="34" charset="0"/>
              </a:rPr>
              <a:t> y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una aplicación que muestre una lista de nombres de personas y mediante una imagen mostrar si es un hombre o una mujer.</a:t>
            </a:r>
          </a:p>
          <a:p>
            <a:pPr algn="just"/>
            <a:r>
              <a:rPr lang="es-ES" b="0" i="0" dirty="0" smtClean="0">
                <a:solidFill>
                  <a:srgbClr val="333333"/>
                </a:solidFill>
                <a:effectLst/>
                <a:latin typeface="arial" panose="020B0604020202020204" pitchFamily="34" charset="0"/>
              </a:rPr>
              <a:t>La interfaz visual de la aplicación a implementar debe ser similar a esta:</a:t>
            </a:r>
            <a:endParaRPr lang="es-ES" b="0" i="0" dirty="0">
              <a:solidFill>
                <a:srgbClr val="333333"/>
              </a:solidFill>
              <a:effectLst/>
              <a:latin typeface="arial" panose="020B0604020202020204" pitchFamily="34" charset="0"/>
            </a:endParaRPr>
          </a:p>
        </p:txBody>
      </p:sp>
      <p:pic>
        <p:nvPicPr>
          <p:cNvPr id="39938"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914" y="353670"/>
            <a:ext cx="3019425"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26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5" y="276615"/>
            <a:ext cx="6096000" cy="2862322"/>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Creamos un proyecto llamado Proyecto052</a:t>
            </a:r>
          </a:p>
          <a:p>
            <a:pPr algn="just">
              <a:buFont typeface="+mj-lt"/>
              <a:buAutoNum type="arabicPeriod"/>
            </a:pPr>
            <a:r>
              <a:rPr lang="es-ES" b="0" i="0" dirty="0" smtClean="0">
                <a:solidFill>
                  <a:srgbClr val="333333"/>
                </a:solidFill>
                <a:effectLst/>
                <a:latin typeface="arial" panose="020B0604020202020204" pitchFamily="34" charset="0"/>
              </a:rPr>
              <a:t>Lo primero que haremos es disponer en la carpeta </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 dos archivos de imágenes que representan las caras de un hombre y una mujer. Recordar que los nombres de archivos deben estar en minúsculas y sin caracteres especiales (se crean variables de Java con dichos nombres en el proyecto)</a:t>
            </a:r>
          </a:p>
          <a:p>
            <a:pPr algn="just">
              <a:buFont typeface="+mj-lt"/>
              <a:buAutoNum type="arabicPeriod"/>
            </a:pPr>
            <a:r>
              <a:rPr lang="es-ES" b="0" i="0" dirty="0" smtClean="0">
                <a:solidFill>
                  <a:srgbClr val="333333"/>
                </a:solidFill>
                <a:effectLst/>
                <a:latin typeface="arial" panose="020B0604020202020204" pitchFamily="34" charset="0"/>
              </a:rPr>
              <a:t>Podemos disponer el Android Studio en la ventana de "Project" con vista de "Project Files" y pegamos los dos archivos en la carpeta respectiva:</a:t>
            </a:r>
            <a:endParaRPr lang="es-ES" b="0" i="0" dirty="0">
              <a:solidFill>
                <a:srgbClr val="333333"/>
              </a:solidFill>
              <a:effectLst/>
              <a:latin typeface="arial" panose="020B0604020202020204" pitchFamily="34" charset="0"/>
            </a:endParaRPr>
          </a:p>
        </p:txBody>
      </p:sp>
      <p:pic>
        <p:nvPicPr>
          <p:cNvPr id="40962"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16" y="573057"/>
            <a:ext cx="3116543" cy="589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78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1671" y="265837"/>
            <a:ext cx="6096000" cy="1754326"/>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El segundo paso es crear una clase que represente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(dijimos que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representa una persona de género masculino o femenino)</a:t>
            </a:r>
          </a:p>
          <a:p>
            <a:pPr algn="just"/>
            <a:r>
              <a:rPr lang="es-ES" b="0" i="0" dirty="0" smtClean="0">
                <a:solidFill>
                  <a:srgbClr val="333333"/>
                </a:solidFill>
                <a:effectLst/>
                <a:latin typeface="arial" panose="020B0604020202020204" pitchFamily="34" charset="0"/>
              </a:rPr>
              <a:t>Para crear la clase presionamos el botón derecho del mouse sobre la carpeta que tienen todas las clases del proyecto (hasta ahora solo tenemos </a:t>
            </a:r>
            <a:r>
              <a:rPr lang="es-ES" b="0" i="0" dirty="0" err="1" smtClean="0">
                <a:solidFill>
                  <a:srgbClr val="333333"/>
                </a:solidFill>
                <a:effectLst/>
                <a:latin typeface="arial" panose="020B0604020202020204" pitchFamily="34" charset="0"/>
              </a:rPr>
              <a:t>MainActivity</a:t>
            </a:r>
            <a:r>
              <a:rPr lang="es-ES" b="0" i="0" dirty="0" smtClean="0">
                <a:solidFill>
                  <a:srgbClr val="333333"/>
                </a:solidFill>
                <a:effectLst/>
                <a:latin typeface="arial" panose="020B0604020202020204" pitchFamily="34" charset="0"/>
              </a:rPr>
              <a:t>):</a:t>
            </a:r>
            <a:endParaRPr lang="es-ES" b="0" i="0" dirty="0">
              <a:solidFill>
                <a:srgbClr val="333333"/>
              </a:solidFill>
              <a:effectLst/>
              <a:latin typeface="arial" panose="020B0604020202020204" pitchFamily="34" charset="0"/>
            </a:endParaRPr>
          </a:p>
        </p:txBody>
      </p:sp>
      <p:pic>
        <p:nvPicPr>
          <p:cNvPr id="41986"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516" y="2082916"/>
            <a:ext cx="7543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839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0094" y="461247"/>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Y creamos la clase Persona, el código fuente de esta clase debe ser:</a:t>
            </a:r>
            <a:endParaRPr lang="es-ES" dirty="0"/>
          </a:p>
        </p:txBody>
      </p:sp>
      <p:pic>
        <p:nvPicPr>
          <p:cNvPr id="3" name="Imagen 2"/>
          <p:cNvPicPr>
            <a:picLocks noChangeAspect="1"/>
          </p:cNvPicPr>
          <p:nvPr/>
        </p:nvPicPr>
        <p:blipFill>
          <a:blip r:embed="rId2"/>
          <a:stretch>
            <a:fillRect/>
          </a:stretch>
        </p:blipFill>
        <p:spPr>
          <a:xfrm>
            <a:off x="2339805" y="1330452"/>
            <a:ext cx="6391819" cy="5303429"/>
          </a:xfrm>
          <a:prstGeom prst="rect">
            <a:avLst/>
          </a:prstGeom>
        </p:spPr>
      </p:pic>
    </p:spTree>
    <p:extLst>
      <p:ext uri="{BB962C8B-B14F-4D97-AF65-F5344CB8AC3E}">
        <p14:creationId xmlns:p14="http://schemas.microsoft.com/office/powerpoint/2010/main" val="3195510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34964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Esta clase representa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de la lista y como dijimos tenemos que almacenar el nombre de la persona y el género de la misma:</a:t>
            </a:r>
            <a:endParaRPr lang="es-ES" dirty="0"/>
          </a:p>
        </p:txBody>
      </p:sp>
      <p:pic>
        <p:nvPicPr>
          <p:cNvPr id="3" name="Imagen 2"/>
          <p:cNvPicPr>
            <a:picLocks noChangeAspect="1"/>
          </p:cNvPicPr>
          <p:nvPr/>
        </p:nvPicPr>
        <p:blipFill>
          <a:blip r:embed="rId2"/>
          <a:stretch>
            <a:fillRect/>
          </a:stretch>
        </p:blipFill>
        <p:spPr>
          <a:xfrm>
            <a:off x="2411795" y="2115671"/>
            <a:ext cx="6517052" cy="3536016"/>
          </a:xfrm>
          <a:prstGeom prst="rect">
            <a:avLst/>
          </a:prstGeom>
        </p:spPr>
      </p:pic>
    </p:spTree>
    <p:extLst>
      <p:ext uri="{BB962C8B-B14F-4D97-AF65-F5344CB8AC3E}">
        <p14:creationId xmlns:p14="http://schemas.microsoft.com/office/powerpoint/2010/main" val="738483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61364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Cuando se ejecute el constructor llegan los dos valores con los que se inicializan los atributos de la clase:</a:t>
            </a:r>
            <a:endParaRPr lang="es-ES" dirty="0"/>
          </a:p>
        </p:txBody>
      </p:sp>
      <p:pic>
        <p:nvPicPr>
          <p:cNvPr id="3" name="Imagen 2"/>
          <p:cNvPicPr>
            <a:picLocks noChangeAspect="1"/>
          </p:cNvPicPr>
          <p:nvPr/>
        </p:nvPicPr>
        <p:blipFill>
          <a:blip r:embed="rId2"/>
          <a:stretch>
            <a:fillRect/>
          </a:stretch>
        </p:blipFill>
        <p:spPr>
          <a:xfrm>
            <a:off x="1683684" y="1908934"/>
            <a:ext cx="8634693" cy="3987602"/>
          </a:xfrm>
          <a:prstGeom prst="rect">
            <a:avLst/>
          </a:prstGeom>
        </p:spPr>
      </p:pic>
    </p:spTree>
    <p:extLst>
      <p:ext uri="{BB962C8B-B14F-4D97-AF65-F5344CB8AC3E}">
        <p14:creationId xmlns:p14="http://schemas.microsoft.com/office/powerpoint/2010/main" val="3484556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23882" y="377442"/>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Por otro lado debemos definir dos métodos para poder conocer los valores almacenados en los atributos (recordemos que los atributos están definidos como </a:t>
            </a:r>
            <a:r>
              <a:rPr lang="es-ES" b="0" i="0" dirty="0" err="1" smtClean="0">
                <a:solidFill>
                  <a:srgbClr val="333333"/>
                </a:solidFill>
                <a:effectLst/>
                <a:latin typeface="arial" panose="020B0604020202020204" pitchFamily="34" charset="0"/>
              </a:rPr>
              <a:t>private</a:t>
            </a:r>
            <a:r>
              <a:rPr lang="es-ES" b="0" i="0" dirty="0" smtClean="0">
                <a:solidFill>
                  <a:srgbClr val="333333"/>
                </a:solidFill>
                <a:effectLst/>
                <a:latin typeface="arial" panose="020B0604020202020204" pitchFamily="34" charset="0"/>
              </a:rPr>
              <a:t> y luego mediante estos métodos podemos llamarlos desde otra clase para rescatar sus valores):</a:t>
            </a:r>
            <a:endParaRPr lang="es-ES" dirty="0"/>
          </a:p>
        </p:txBody>
      </p:sp>
      <p:pic>
        <p:nvPicPr>
          <p:cNvPr id="3" name="Imagen 2"/>
          <p:cNvPicPr>
            <a:picLocks noChangeAspect="1"/>
          </p:cNvPicPr>
          <p:nvPr/>
        </p:nvPicPr>
        <p:blipFill>
          <a:blip r:embed="rId2"/>
          <a:stretch>
            <a:fillRect/>
          </a:stretch>
        </p:blipFill>
        <p:spPr>
          <a:xfrm>
            <a:off x="2640105" y="2176901"/>
            <a:ext cx="5723965" cy="4252474"/>
          </a:xfrm>
          <a:prstGeom prst="rect">
            <a:avLst/>
          </a:prstGeom>
        </p:spPr>
      </p:pic>
    </p:spTree>
    <p:extLst>
      <p:ext uri="{BB962C8B-B14F-4D97-AF65-F5344CB8AC3E}">
        <p14:creationId xmlns:p14="http://schemas.microsoft.com/office/powerpoint/2010/main" val="151928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6470" y="332618"/>
            <a:ext cx="9395011"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esta pantalla tenemos dos columnas con todas las constantes en la primer columna y los valores de las mismas en la segunda. Podemos con el mouse seleccionar cualquiera de ellas y editarlas en la parte inferior:</a:t>
            </a:r>
            <a:endParaRPr lang="es-ES" dirty="0"/>
          </a:p>
        </p:txBody>
      </p:sp>
      <p:pic>
        <p:nvPicPr>
          <p:cNvPr id="6146"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781" y="1325851"/>
            <a:ext cx="7021607" cy="520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37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9624" y="602467"/>
            <a:ext cx="4840941" cy="2308324"/>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tercer paso es crear un archivo XML con la interfaz visual de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Para esto presionamos el botón derecho en la carpeta </a:t>
            </a:r>
            <a:r>
              <a:rPr lang="es-ES" b="0" i="0" dirty="0" err="1" smtClean="0">
                <a:solidFill>
                  <a:srgbClr val="333333"/>
                </a:solidFill>
                <a:effectLst/>
                <a:latin typeface="arial" panose="020B0604020202020204" pitchFamily="34" charset="0"/>
              </a:rPr>
              <a:t>layout</a:t>
            </a:r>
            <a:r>
              <a:rPr lang="es-ES" b="0" i="0" dirty="0" smtClean="0">
                <a:solidFill>
                  <a:srgbClr val="333333"/>
                </a:solidFill>
                <a:effectLst/>
                <a:latin typeface="arial" panose="020B0604020202020204" pitchFamily="34" charset="0"/>
              </a:rPr>
              <a:t> (que en este momento tenemos solo el archivo activity_main.xml que crea automáticamente el Android Studio cuando creamos el proyecto):</a:t>
            </a:r>
            <a:r>
              <a:rPr lang="es-ES" dirty="0" smtClean="0"/>
              <a:t/>
            </a:r>
            <a:br>
              <a:rPr lang="es-ES" dirty="0" smtClean="0"/>
            </a:br>
            <a:endParaRPr lang="es-ES" dirty="0"/>
          </a:p>
        </p:txBody>
      </p:sp>
      <p:pic>
        <p:nvPicPr>
          <p:cNvPr id="43010"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607" y="270773"/>
            <a:ext cx="5347942" cy="613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06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95717" y="228164"/>
            <a:ext cx="9090212" cy="369332"/>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Creamos un archivo llamado persona (debe ser con minúscula el nombre del recurso):</a:t>
            </a:r>
            <a:endParaRPr lang="es-ES" dirty="0"/>
          </a:p>
        </p:txBody>
      </p:sp>
      <p:pic>
        <p:nvPicPr>
          <p:cNvPr id="44034"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53" y="694764"/>
            <a:ext cx="6858000" cy="5886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888940" y="2457254"/>
            <a:ext cx="4150659" cy="2031325"/>
          </a:xfrm>
          <a:prstGeom prst="rect">
            <a:avLst/>
          </a:prstGeom>
        </p:spPr>
        <p:txBody>
          <a:bodyPr wrap="square">
            <a:spAutoFit/>
          </a:bodyPr>
          <a:lstStyle/>
          <a:p>
            <a:r>
              <a:rPr lang="es-ES" b="0" i="0" dirty="0" smtClean="0">
                <a:solidFill>
                  <a:srgbClr val="333333"/>
                </a:solidFill>
                <a:effectLst/>
                <a:latin typeface="arial" panose="020B0604020202020204" pitchFamily="34" charset="0"/>
              </a:rPr>
              <a:t>Y creamos la interfaz que tiene que tener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es decir un </a:t>
            </a:r>
            <a:r>
              <a:rPr lang="es-ES" b="0" i="0" dirty="0" err="1" smtClean="0">
                <a:solidFill>
                  <a:srgbClr val="333333"/>
                </a:solidFill>
                <a:effectLst/>
                <a:latin typeface="arial" panose="020B0604020202020204" pitchFamily="34" charset="0"/>
              </a:rPr>
              <a:t>ImageView</a:t>
            </a:r>
            <a:r>
              <a:rPr lang="es-ES" b="0" i="0" dirty="0" smtClean="0">
                <a:solidFill>
                  <a:srgbClr val="333333"/>
                </a:solidFill>
                <a:effectLst/>
                <a:latin typeface="arial" panose="020B0604020202020204" pitchFamily="34" charset="0"/>
              </a:rPr>
              <a:t> y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No hay que confundir que esta interfaz no se asocia a un </a:t>
            </a:r>
            <a:r>
              <a:rPr lang="es-ES" b="0" i="0" dirty="0" err="1" smtClean="0">
                <a:solidFill>
                  <a:srgbClr val="333333"/>
                </a:solidFill>
                <a:effectLst/>
                <a:latin typeface="arial" panose="020B0604020202020204" pitchFamily="34" charset="0"/>
              </a:rPr>
              <a:t>Activity</a:t>
            </a:r>
            <a:r>
              <a:rPr lang="es-ES" b="0" i="0" dirty="0" smtClean="0">
                <a:solidFill>
                  <a:srgbClr val="333333"/>
                </a:solidFill>
                <a:effectLst/>
                <a:latin typeface="arial" panose="020B0604020202020204" pitchFamily="34" charset="0"/>
              </a:rPr>
              <a:t> (es decir no existirá una ventana que muestre la interfaz que crearemos aquí)</a:t>
            </a:r>
            <a:endParaRPr lang="es-ES" dirty="0"/>
          </a:p>
        </p:txBody>
      </p:sp>
    </p:spTree>
    <p:extLst>
      <p:ext uri="{BB962C8B-B14F-4D97-AF65-F5344CB8AC3E}">
        <p14:creationId xmlns:p14="http://schemas.microsoft.com/office/powerpoint/2010/main" val="3311186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6" y="457217"/>
            <a:ext cx="3666565"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Disponemos un </a:t>
            </a:r>
            <a:r>
              <a:rPr lang="es-ES" b="0" i="0" dirty="0" err="1" smtClean="0">
                <a:solidFill>
                  <a:srgbClr val="333333"/>
                </a:solidFill>
                <a:effectLst/>
                <a:latin typeface="arial" panose="020B0604020202020204" pitchFamily="34" charset="0"/>
              </a:rPr>
              <a:t>ImageView</a:t>
            </a:r>
            <a:r>
              <a:rPr lang="es-ES" b="0" i="0" dirty="0" smtClean="0">
                <a:solidFill>
                  <a:srgbClr val="333333"/>
                </a:solidFill>
                <a:effectLst/>
                <a:latin typeface="arial" panose="020B0604020202020204" pitchFamily="34" charset="0"/>
              </a:rPr>
              <a:t> donde inicializamos las propiedades </a:t>
            </a:r>
            <a:r>
              <a:rPr lang="es-ES" b="0" i="0" dirty="0" err="1" smtClean="0">
                <a:solidFill>
                  <a:srgbClr val="333333"/>
                </a:solidFill>
                <a:effectLst/>
                <a:latin typeface="arial" panose="020B0604020202020204" pitchFamily="34" charset="0"/>
              </a:rPr>
              <a:t>layout_width</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layout_height</a:t>
            </a:r>
            <a:r>
              <a:rPr lang="es-ES" b="0" i="0" dirty="0" smtClean="0">
                <a:solidFill>
                  <a:srgbClr val="333333"/>
                </a:solidFill>
                <a:effectLst/>
                <a:latin typeface="arial" panose="020B0604020202020204" pitchFamily="34" charset="0"/>
              </a:rPr>
              <a:t> con los valores de 50dp:</a:t>
            </a:r>
            <a:endParaRPr lang="es-ES" dirty="0"/>
          </a:p>
        </p:txBody>
      </p:sp>
      <p:pic>
        <p:nvPicPr>
          <p:cNvPr id="45058"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175" y="286888"/>
            <a:ext cx="6164543" cy="617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67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6164" y="654442"/>
            <a:ext cx="4016189"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cuarto paso es en nuestro archivo </a:t>
            </a:r>
            <a:r>
              <a:rPr lang="es-ES" b="0" i="0" dirty="0" err="1" smtClean="0">
                <a:solidFill>
                  <a:srgbClr val="333333"/>
                </a:solidFill>
                <a:effectLst/>
                <a:latin typeface="arial" panose="020B0604020202020204" pitchFamily="34" charset="0"/>
              </a:rPr>
              <a:t>activity_main</a:t>
            </a:r>
            <a:r>
              <a:rPr lang="es-ES" b="0" i="0" dirty="0" smtClean="0">
                <a:solidFill>
                  <a:srgbClr val="333333"/>
                </a:solidFill>
                <a:effectLst/>
                <a:latin typeface="arial" panose="020B0604020202020204" pitchFamily="34" charset="0"/>
              </a:rPr>
              <a:t> procedemos a arrastrar un objeto de la clase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y definir su ID con el valor list1:</a:t>
            </a:r>
            <a:endParaRPr lang="es-ES" dirty="0"/>
          </a:p>
        </p:txBody>
      </p:sp>
      <p:pic>
        <p:nvPicPr>
          <p:cNvPr id="46082" name="Picture 2" descr="ListView con ImageView y Tex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118" y="251029"/>
            <a:ext cx="6840071" cy="623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28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5836" y="555829"/>
            <a:ext cx="4419599"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pasaremos a codificar la clase MainActivity.java donde veremos como vinculamos todos los recursos creados hasta este momento:</a:t>
            </a:r>
            <a:endParaRPr lang="es-ES" dirty="0"/>
          </a:p>
        </p:txBody>
      </p:sp>
      <p:pic>
        <p:nvPicPr>
          <p:cNvPr id="3" name="Imagen 2"/>
          <p:cNvPicPr>
            <a:picLocks noChangeAspect="1"/>
          </p:cNvPicPr>
          <p:nvPr/>
        </p:nvPicPr>
        <p:blipFill>
          <a:blip r:embed="rId2"/>
          <a:stretch>
            <a:fillRect/>
          </a:stretch>
        </p:blipFill>
        <p:spPr>
          <a:xfrm>
            <a:off x="4966797" y="0"/>
            <a:ext cx="4248569" cy="6858000"/>
          </a:xfrm>
          <a:prstGeom prst="rect">
            <a:avLst/>
          </a:prstGeom>
        </p:spPr>
      </p:pic>
    </p:spTree>
    <p:extLst>
      <p:ext uri="{BB962C8B-B14F-4D97-AF65-F5344CB8AC3E}">
        <p14:creationId xmlns:p14="http://schemas.microsoft.com/office/powerpoint/2010/main" val="603756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68706" y="399400"/>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Como atributo de la clase </a:t>
            </a:r>
            <a:r>
              <a:rPr lang="es-ES" b="0" i="0" dirty="0" err="1" smtClean="0">
                <a:solidFill>
                  <a:srgbClr val="333333"/>
                </a:solidFill>
                <a:effectLst/>
                <a:latin typeface="arial" panose="020B0604020202020204" pitchFamily="34" charset="0"/>
              </a:rPr>
              <a:t>MainActivity</a:t>
            </a:r>
            <a:r>
              <a:rPr lang="es-ES" b="0" i="0" dirty="0" smtClean="0">
                <a:solidFill>
                  <a:srgbClr val="333333"/>
                </a:solidFill>
                <a:effectLst/>
                <a:latin typeface="arial" panose="020B0604020202020204" pitchFamily="34" charset="0"/>
              </a:rPr>
              <a:t> definimos un </a:t>
            </a:r>
            <a:r>
              <a:rPr lang="es-ES" b="0" i="0" dirty="0" err="1" smtClean="0">
                <a:solidFill>
                  <a:srgbClr val="333333"/>
                </a:solidFill>
                <a:effectLst/>
                <a:latin typeface="arial" panose="020B0604020202020204" pitchFamily="34" charset="0"/>
              </a:rPr>
              <a:t>ArrayList</a:t>
            </a:r>
            <a:r>
              <a:rPr lang="es-ES" b="0" i="0" dirty="0" smtClean="0">
                <a:solidFill>
                  <a:srgbClr val="333333"/>
                </a:solidFill>
                <a:effectLst/>
                <a:latin typeface="arial" panose="020B0604020202020204" pitchFamily="34" charset="0"/>
              </a:rPr>
              <a:t> cuyos elementos serán de la clase Persona (recordemos que nosotros creamos la clase Persona que tiene dos atributos: nombre y genero):</a:t>
            </a:r>
            <a:endParaRPr lang="es-ES" dirty="0"/>
          </a:p>
        </p:txBody>
      </p:sp>
      <p:pic>
        <p:nvPicPr>
          <p:cNvPr id="3" name="Imagen 2"/>
          <p:cNvPicPr>
            <a:picLocks noChangeAspect="1"/>
          </p:cNvPicPr>
          <p:nvPr/>
        </p:nvPicPr>
        <p:blipFill>
          <a:blip r:embed="rId2"/>
          <a:stretch>
            <a:fillRect/>
          </a:stretch>
        </p:blipFill>
        <p:spPr>
          <a:xfrm>
            <a:off x="1948703" y="2251860"/>
            <a:ext cx="7936006" cy="3058047"/>
          </a:xfrm>
          <a:prstGeom prst="rect">
            <a:avLst/>
          </a:prstGeom>
        </p:spPr>
      </p:pic>
    </p:spTree>
    <p:extLst>
      <p:ext uri="{BB962C8B-B14F-4D97-AF65-F5344CB8AC3E}">
        <p14:creationId xmlns:p14="http://schemas.microsoft.com/office/powerpoint/2010/main" val="2278651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00636" y="172162"/>
            <a:ext cx="10793506"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de nuestra actividad procedemos a crear el </a:t>
            </a:r>
            <a:r>
              <a:rPr lang="es-ES" b="0" i="0" dirty="0" err="1" smtClean="0">
                <a:solidFill>
                  <a:srgbClr val="333333"/>
                </a:solidFill>
                <a:effectLst/>
                <a:latin typeface="arial" panose="020B0604020202020204" pitchFamily="34" charset="0"/>
              </a:rPr>
              <a:t>ArrayList</a:t>
            </a:r>
            <a:r>
              <a:rPr lang="es-ES" b="0" i="0" dirty="0" smtClean="0">
                <a:solidFill>
                  <a:srgbClr val="333333"/>
                </a:solidFill>
                <a:effectLst/>
                <a:latin typeface="arial" panose="020B0604020202020204" pitchFamily="34" charset="0"/>
              </a:rPr>
              <a:t> y cargamos un conjunto de personas, en cada llamada al método </a:t>
            </a:r>
            <a:r>
              <a:rPr lang="es-ES" b="0" i="0" dirty="0" err="1" smtClean="0">
                <a:solidFill>
                  <a:srgbClr val="333333"/>
                </a:solidFill>
                <a:effectLst/>
                <a:latin typeface="arial" panose="020B0604020202020204" pitchFamily="34" charset="0"/>
              </a:rPr>
              <a:t>add</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ArrayList</a:t>
            </a:r>
            <a:r>
              <a:rPr lang="es-ES" b="0" i="0" dirty="0" smtClean="0">
                <a:solidFill>
                  <a:srgbClr val="333333"/>
                </a:solidFill>
                <a:effectLst/>
                <a:latin typeface="arial" panose="020B0604020202020204" pitchFamily="34" charset="0"/>
              </a:rPr>
              <a:t> procedemos a crear un objeto de la clase Persona y pasamos al constructor el nombre de la persona y su género (los valores que cargamos siempre serán los mismos pero podríamos recuperar los mismos de una base de datos):</a:t>
            </a:r>
            <a:endParaRPr lang="es-ES" dirty="0"/>
          </a:p>
        </p:txBody>
      </p:sp>
      <p:pic>
        <p:nvPicPr>
          <p:cNvPr id="3" name="Imagen 2"/>
          <p:cNvPicPr>
            <a:picLocks noChangeAspect="1"/>
          </p:cNvPicPr>
          <p:nvPr/>
        </p:nvPicPr>
        <p:blipFill>
          <a:blip r:embed="rId2"/>
          <a:stretch>
            <a:fillRect/>
          </a:stretch>
        </p:blipFill>
        <p:spPr>
          <a:xfrm>
            <a:off x="2032990" y="1685303"/>
            <a:ext cx="8464681" cy="5065119"/>
          </a:xfrm>
          <a:prstGeom prst="rect">
            <a:avLst/>
          </a:prstGeom>
        </p:spPr>
      </p:pic>
    </p:spTree>
    <p:extLst>
      <p:ext uri="{BB962C8B-B14F-4D97-AF65-F5344CB8AC3E}">
        <p14:creationId xmlns:p14="http://schemas.microsoft.com/office/powerpoint/2010/main" val="2589058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8023" y="43435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AdaptadorPersonas</a:t>
            </a:r>
            <a:r>
              <a:rPr lang="es-ES" b="0" i="0" dirty="0" smtClean="0">
                <a:solidFill>
                  <a:srgbClr val="333333"/>
                </a:solidFill>
                <a:effectLst/>
                <a:latin typeface="arial" panose="020B0604020202020204" pitchFamily="34" charset="0"/>
              </a:rPr>
              <a:t> que veremos un poco más abajo:</a:t>
            </a:r>
            <a:endParaRPr lang="es-ES" dirty="0"/>
          </a:p>
        </p:txBody>
      </p:sp>
      <p:pic>
        <p:nvPicPr>
          <p:cNvPr id="3" name="Imagen 2"/>
          <p:cNvPicPr>
            <a:picLocks noChangeAspect="1"/>
          </p:cNvPicPr>
          <p:nvPr/>
        </p:nvPicPr>
        <p:blipFill>
          <a:blip r:embed="rId2"/>
          <a:stretch>
            <a:fillRect/>
          </a:stretch>
        </p:blipFill>
        <p:spPr>
          <a:xfrm>
            <a:off x="968188" y="2060661"/>
            <a:ext cx="10022541" cy="3012166"/>
          </a:xfrm>
          <a:prstGeom prst="rect">
            <a:avLst/>
          </a:prstGeom>
        </p:spPr>
      </p:pic>
    </p:spTree>
    <p:extLst>
      <p:ext uri="{BB962C8B-B14F-4D97-AF65-F5344CB8AC3E}">
        <p14:creationId xmlns:p14="http://schemas.microsoft.com/office/powerpoint/2010/main" val="207806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50535" y="886617"/>
            <a:ext cx="406617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Obtenemos la referencia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290918" y="2017589"/>
            <a:ext cx="9224682" cy="2945576"/>
          </a:xfrm>
          <a:prstGeom prst="rect">
            <a:avLst/>
          </a:prstGeom>
        </p:spPr>
      </p:pic>
    </p:spTree>
    <p:extLst>
      <p:ext uri="{BB962C8B-B14F-4D97-AF65-F5344CB8AC3E}">
        <p14:creationId xmlns:p14="http://schemas.microsoft.com/office/powerpoint/2010/main" val="39556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41812" y="699265"/>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Informamos al lv1 que los datos se recuperarán mediante el objeto llamado adaptador de la clase </a:t>
            </a:r>
            <a:r>
              <a:rPr lang="es-ES" b="0" i="0" dirty="0" err="1" smtClean="0">
                <a:solidFill>
                  <a:srgbClr val="333333"/>
                </a:solidFill>
                <a:effectLst/>
                <a:latin typeface="arial" panose="020B0604020202020204" pitchFamily="34" charset="0"/>
              </a:rPr>
              <a:t>AdaptadorPersonas</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683249" y="2117759"/>
            <a:ext cx="6649010" cy="3192148"/>
          </a:xfrm>
          <a:prstGeom prst="rect">
            <a:avLst/>
          </a:prstGeom>
        </p:spPr>
      </p:pic>
    </p:spTree>
    <p:extLst>
      <p:ext uri="{BB962C8B-B14F-4D97-AF65-F5344CB8AC3E}">
        <p14:creationId xmlns:p14="http://schemas.microsoft.com/office/powerpoint/2010/main" val="79107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34888" y="76235"/>
            <a:ext cx="10015818"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También podemos añadir nuevas constantes presionando el botón con el ícono "más" de la parte superior izquierda, creemos nuestra segunda constante llamada "</a:t>
            </a:r>
            <a:r>
              <a:rPr lang="es-ES" b="0" i="0" dirty="0" err="1" smtClean="0">
                <a:solidFill>
                  <a:srgbClr val="333333"/>
                </a:solidFill>
                <a:effectLst/>
                <a:latin typeface="arial" panose="020B0604020202020204" pitchFamily="34" charset="0"/>
              </a:rPr>
              <a:t>version_aplicacion</a:t>
            </a:r>
            <a:r>
              <a:rPr lang="es-ES" b="0" i="0" dirty="0" smtClean="0">
                <a:solidFill>
                  <a:srgbClr val="333333"/>
                </a:solidFill>
                <a:effectLst/>
                <a:latin typeface="arial" panose="020B0604020202020204" pitchFamily="34" charset="0"/>
              </a:rPr>
              <a:t>" con el valor 1:</a:t>
            </a:r>
            <a:endParaRPr lang="es-ES" dirty="0"/>
          </a:p>
        </p:txBody>
      </p:sp>
      <p:pic>
        <p:nvPicPr>
          <p:cNvPr id="7170"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6" y="999565"/>
            <a:ext cx="7658100" cy="567690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175812" y="2626676"/>
            <a:ext cx="3810000" cy="1477328"/>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principio con este editor de constantes nos evitamos de escribir y cometer algún error sintáctico en nuestro archivo strings.xml</a:t>
            </a:r>
            <a:endParaRPr lang="es-ES" dirty="0"/>
          </a:p>
        </p:txBody>
      </p:sp>
    </p:spTree>
    <p:extLst>
      <p:ext uri="{BB962C8B-B14F-4D97-AF65-F5344CB8AC3E}">
        <p14:creationId xmlns:p14="http://schemas.microsoft.com/office/powerpoint/2010/main" val="3891003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1129" y="649505"/>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La clase </a:t>
            </a:r>
            <a:r>
              <a:rPr lang="es-ES" b="0" i="0" dirty="0" err="1" smtClean="0">
                <a:solidFill>
                  <a:srgbClr val="333333"/>
                </a:solidFill>
                <a:effectLst/>
                <a:latin typeface="arial" panose="020B0604020202020204" pitchFamily="34" charset="0"/>
              </a:rPr>
              <a:t>AdaptadorPersonas</a:t>
            </a:r>
            <a:r>
              <a:rPr lang="es-ES" b="0" i="0" dirty="0" smtClean="0">
                <a:solidFill>
                  <a:srgbClr val="333333"/>
                </a:solidFill>
                <a:effectLst/>
                <a:latin typeface="arial" panose="020B0604020202020204" pitchFamily="34" charset="0"/>
              </a:rPr>
              <a:t> debe heredar de la clase </a:t>
            </a:r>
            <a:r>
              <a:rPr lang="es-ES" b="0" i="0" dirty="0" err="1" smtClean="0">
                <a:solidFill>
                  <a:srgbClr val="333333"/>
                </a:solidFill>
                <a:effectLst/>
                <a:latin typeface="arial" panose="020B0604020202020204" pitchFamily="34" charset="0"/>
              </a:rPr>
              <a:t>ArrayAdapter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625974" y="2092620"/>
            <a:ext cx="9185462" cy="3046957"/>
          </a:xfrm>
          <a:prstGeom prst="rect">
            <a:avLst/>
          </a:prstGeom>
        </p:spPr>
      </p:pic>
    </p:spTree>
    <p:extLst>
      <p:ext uri="{BB962C8B-B14F-4D97-AF65-F5344CB8AC3E}">
        <p14:creationId xmlns:p14="http://schemas.microsoft.com/office/powerpoint/2010/main" val="3605877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02659" y="369385"/>
            <a:ext cx="10076329"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el constructor llega como parámetro la referencia del </a:t>
            </a:r>
            <a:r>
              <a:rPr lang="es-ES" b="0" i="0" dirty="0" err="1" smtClean="0">
                <a:solidFill>
                  <a:srgbClr val="333333"/>
                </a:solidFill>
                <a:effectLst/>
                <a:latin typeface="arial" panose="020B0604020202020204" pitchFamily="34" charset="0"/>
              </a:rPr>
              <a:t>ActionBarActivity</a:t>
            </a:r>
            <a:r>
              <a:rPr lang="es-ES" b="0" i="0" dirty="0" smtClean="0">
                <a:solidFill>
                  <a:srgbClr val="333333"/>
                </a:solidFill>
                <a:effectLst/>
                <a:latin typeface="arial" panose="020B0604020202020204" pitchFamily="34" charset="0"/>
              </a:rPr>
              <a:t> que contiene 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(definimos un atributo para almacenar dicha referencia), también pasamos al constructor de la clase padre mediante el comando </a:t>
            </a:r>
            <a:r>
              <a:rPr lang="es-ES" b="0" i="0" dirty="0" err="1" smtClean="0">
                <a:solidFill>
                  <a:srgbClr val="333333"/>
                </a:solidFill>
                <a:effectLst/>
                <a:latin typeface="arial" panose="020B0604020202020204" pitchFamily="34" charset="0"/>
              </a:rPr>
              <a:t>super</a:t>
            </a:r>
            <a:r>
              <a:rPr lang="es-ES" b="0" i="0" dirty="0" smtClean="0">
                <a:solidFill>
                  <a:srgbClr val="333333"/>
                </a:solidFill>
                <a:effectLst/>
                <a:latin typeface="arial" panose="020B0604020202020204" pitchFamily="34" charset="0"/>
              </a:rPr>
              <a:t> la referencia del </a:t>
            </a:r>
            <a:r>
              <a:rPr lang="es-ES" b="0" i="0" dirty="0" err="1" smtClean="0">
                <a:solidFill>
                  <a:srgbClr val="333333"/>
                </a:solidFill>
                <a:effectLst/>
                <a:latin typeface="arial" panose="020B0604020202020204" pitchFamily="34" charset="0"/>
              </a:rPr>
              <a:t>ActionBarActivity</a:t>
            </a:r>
            <a:r>
              <a:rPr lang="es-ES" b="0" i="0" dirty="0" smtClean="0">
                <a:solidFill>
                  <a:srgbClr val="333333"/>
                </a:solidFill>
                <a:effectLst/>
                <a:latin typeface="arial" panose="020B0604020202020204" pitchFamily="34" charset="0"/>
              </a:rPr>
              <a:t> y el archivo XML asociado a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que lo llamamos persona y finalmente el </a:t>
            </a:r>
            <a:r>
              <a:rPr lang="es-ES" b="0" i="0" dirty="0" err="1" smtClean="0">
                <a:solidFill>
                  <a:srgbClr val="333333"/>
                </a:solidFill>
                <a:effectLst/>
                <a:latin typeface="arial" panose="020B0604020202020204" pitchFamily="34" charset="0"/>
              </a:rPr>
              <a:t>ArrayList</a:t>
            </a:r>
            <a:r>
              <a:rPr lang="es-ES" b="0" i="0" dirty="0" smtClean="0">
                <a:solidFill>
                  <a:srgbClr val="333333"/>
                </a:solidFill>
                <a:effectLst/>
                <a:latin typeface="arial" panose="020B0604020202020204" pitchFamily="34" charset="0"/>
              </a:rPr>
              <a:t> respectivo:</a:t>
            </a:r>
            <a:endParaRPr lang="es-ES" dirty="0"/>
          </a:p>
        </p:txBody>
      </p:sp>
      <p:pic>
        <p:nvPicPr>
          <p:cNvPr id="3" name="Imagen 2"/>
          <p:cNvPicPr>
            <a:picLocks noChangeAspect="1"/>
          </p:cNvPicPr>
          <p:nvPr/>
        </p:nvPicPr>
        <p:blipFill>
          <a:blip r:embed="rId2"/>
          <a:stretch>
            <a:fillRect/>
          </a:stretch>
        </p:blipFill>
        <p:spPr>
          <a:xfrm>
            <a:off x="986117" y="1875337"/>
            <a:ext cx="10067365" cy="4574830"/>
          </a:xfrm>
          <a:prstGeom prst="rect">
            <a:avLst/>
          </a:prstGeom>
        </p:spPr>
      </p:pic>
    </p:spTree>
    <p:extLst>
      <p:ext uri="{BB962C8B-B14F-4D97-AF65-F5344CB8AC3E}">
        <p14:creationId xmlns:p14="http://schemas.microsoft.com/office/powerpoint/2010/main" val="2214598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09599" y="342491"/>
            <a:ext cx="10614212"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método </a:t>
            </a:r>
            <a:r>
              <a:rPr lang="es-ES" b="0" i="0" dirty="0" err="1" smtClean="0">
                <a:solidFill>
                  <a:srgbClr val="333333"/>
                </a:solidFill>
                <a:effectLst/>
                <a:latin typeface="arial" panose="020B0604020202020204" pitchFamily="34" charset="0"/>
              </a:rPr>
              <a:t>getView</a:t>
            </a:r>
            <a:r>
              <a:rPr lang="es-ES" b="0" i="0" dirty="0" smtClean="0">
                <a:solidFill>
                  <a:srgbClr val="333333"/>
                </a:solidFill>
                <a:effectLst/>
                <a:latin typeface="arial" panose="020B0604020202020204" pitchFamily="34" charset="0"/>
              </a:rPr>
              <a:t> se ejecuta para cada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que debe mostrar 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y es en donde podemos especificar que debe mostrar cada </a:t>
            </a:r>
            <a:r>
              <a:rPr lang="es-ES" b="0" i="0" dirty="0" err="1" smtClean="0">
                <a:solidFill>
                  <a:srgbClr val="333333"/>
                </a:solidFill>
                <a:effectLst/>
                <a:latin typeface="arial" panose="020B0604020202020204" pitchFamily="34" charset="0"/>
              </a:rPr>
              <a:t>ImageView</a:t>
            </a:r>
            <a:r>
              <a:rPr lang="es-ES" b="0" i="0" dirty="0" smtClean="0">
                <a:solidFill>
                  <a:srgbClr val="333333"/>
                </a:solidFill>
                <a:effectLst/>
                <a:latin typeface="arial" panose="020B0604020202020204" pitchFamily="34" charset="0"/>
              </a:rPr>
              <a:t> y cada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(el atributo position de este método es útil para poder rescatar de la lista </a:t>
            </a:r>
            <a:r>
              <a:rPr lang="es-ES" b="0" i="0" dirty="0" err="1" smtClean="0">
                <a:solidFill>
                  <a:srgbClr val="333333"/>
                </a:solidFill>
                <a:effectLst/>
                <a:latin typeface="arial" panose="020B0604020202020204" pitchFamily="34" charset="0"/>
              </a:rPr>
              <a:t>listapersonas</a:t>
            </a:r>
            <a:r>
              <a:rPr lang="es-ES" b="0" i="0" dirty="0" smtClean="0">
                <a:solidFill>
                  <a:srgbClr val="333333"/>
                </a:solidFill>
                <a:effectLst/>
                <a:latin typeface="arial" panose="020B0604020202020204" pitchFamily="34" charset="0"/>
              </a:rPr>
              <a:t> cual es la que se debe mostrar y según el género de la misma mostrar una imagen específica en el </a:t>
            </a:r>
            <a:r>
              <a:rPr lang="es-ES" b="0" i="0" dirty="0" err="1" smtClean="0">
                <a:solidFill>
                  <a:srgbClr val="333333"/>
                </a:solidFill>
                <a:effectLst/>
                <a:latin typeface="arial" panose="020B0604020202020204" pitchFamily="34" charset="0"/>
              </a:rPr>
              <a:t>ImageView</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726140" y="1704692"/>
            <a:ext cx="10746649" cy="4687143"/>
          </a:xfrm>
          <a:prstGeom prst="rect">
            <a:avLst/>
          </a:prstGeom>
        </p:spPr>
      </p:pic>
    </p:spTree>
    <p:extLst>
      <p:ext uri="{BB962C8B-B14F-4D97-AF65-F5344CB8AC3E}">
        <p14:creationId xmlns:p14="http://schemas.microsoft.com/office/powerpoint/2010/main" val="2137478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79930" y="358606"/>
            <a:ext cx="9959788"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Por último si queremos hacer un proceso cuando se selecciona algún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debemos agregar al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de la actividad lo siguiente:</a:t>
            </a:r>
            <a:endParaRPr lang="es-ES" dirty="0"/>
          </a:p>
        </p:txBody>
      </p:sp>
      <p:pic>
        <p:nvPicPr>
          <p:cNvPr id="3" name="Imagen 2"/>
          <p:cNvPicPr>
            <a:picLocks noChangeAspect="1"/>
          </p:cNvPicPr>
          <p:nvPr/>
        </p:nvPicPr>
        <p:blipFill>
          <a:blip r:embed="rId2"/>
          <a:stretch>
            <a:fillRect/>
          </a:stretch>
        </p:blipFill>
        <p:spPr>
          <a:xfrm>
            <a:off x="1565082" y="1102659"/>
            <a:ext cx="8242306" cy="5560986"/>
          </a:xfrm>
          <a:prstGeom prst="rect">
            <a:avLst/>
          </a:prstGeom>
        </p:spPr>
      </p:pic>
    </p:spTree>
    <p:extLst>
      <p:ext uri="{BB962C8B-B14F-4D97-AF65-F5344CB8AC3E}">
        <p14:creationId xmlns:p14="http://schemas.microsoft.com/office/powerpoint/2010/main" val="4177346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11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5153" y="601560"/>
            <a:ext cx="3890682" cy="2308324"/>
          </a:xfrm>
          <a:prstGeom prst="rect">
            <a:avLst/>
          </a:prstGeom>
        </p:spPr>
        <p:txBody>
          <a:bodyPr wrap="square">
            <a:spAutoFit/>
          </a:bodyPr>
          <a:lstStyle/>
          <a:p>
            <a:r>
              <a:rPr lang="es-ES" b="0" i="0" dirty="0" smtClean="0">
                <a:solidFill>
                  <a:srgbClr val="333333"/>
                </a:solidFill>
                <a:effectLst/>
                <a:latin typeface="arial" panose="020B0604020202020204" pitchFamily="34" charset="0"/>
              </a:rPr>
              <a:t>La tercer forma es crear la constante en el momento que disponemos un control en la interfaz visual, por ejemplo dispongamos un botón en la parte inferior que muestre el mensaje "Finalizar Programa" localizando este texto en el archivo strings.xml:</a:t>
            </a:r>
            <a:endParaRPr lang="es-ES" dirty="0"/>
          </a:p>
        </p:txBody>
      </p:sp>
      <p:pic>
        <p:nvPicPr>
          <p:cNvPr id="8194" name="Picture 2" descr="strings.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495" y="404337"/>
            <a:ext cx="7372350" cy="578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163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3322</Words>
  <Application>Microsoft Office PowerPoint</Application>
  <PresentationFormat>Panorámica</PresentationFormat>
  <Paragraphs>148</Paragraphs>
  <Slides>84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84</vt:i4>
      </vt:variant>
    </vt:vector>
  </HeadingPairs>
  <TitlesOfParts>
    <vt:vector size="90" baseType="lpstr">
      <vt:lpstr>Arial</vt:lpstr>
      <vt:lpstr>Arial</vt:lpstr>
      <vt:lpstr>Calibri</vt:lpstr>
      <vt:lpstr>Calibri Light</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12</cp:revision>
  <dcterms:created xsi:type="dcterms:W3CDTF">2020-11-05T21:42:37Z</dcterms:created>
  <dcterms:modified xsi:type="dcterms:W3CDTF">2020-11-05T23:34:41Z</dcterms:modified>
</cp:coreProperties>
</file>